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28" r:id="rId2"/>
    <p:sldId id="326" r:id="rId3"/>
    <p:sldId id="327" r:id="rId4"/>
    <p:sldId id="329" r:id="rId5"/>
    <p:sldId id="256" r:id="rId6"/>
    <p:sldId id="257" r:id="rId7"/>
    <p:sldId id="259" r:id="rId8"/>
    <p:sldId id="261" r:id="rId9"/>
    <p:sldId id="263" r:id="rId10"/>
    <p:sldId id="258" r:id="rId11"/>
    <p:sldId id="264" r:id="rId12"/>
    <p:sldId id="265" r:id="rId13"/>
    <p:sldId id="266" r:id="rId14"/>
    <p:sldId id="268" r:id="rId15"/>
    <p:sldId id="267" r:id="rId16"/>
    <p:sldId id="298" r:id="rId17"/>
    <p:sldId id="269" r:id="rId18"/>
    <p:sldId id="270" r:id="rId19"/>
    <p:sldId id="271" r:id="rId20"/>
    <p:sldId id="272" r:id="rId21"/>
    <p:sldId id="273" r:id="rId22"/>
    <p:sldId id="275" r:id="rId23"/>
    <p:sldId id="278" r:id="rId24"/>
    <p:sldId id="277" r:id="rId25"/>
    <p:sldId id="276" r:id="rId26"/>
    <p:sldId id="285" r:id="rId27"/>
    <p:sldId id="279" r:id="rId28"/>
    <p:sldId id="282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12" r:id="rId40"/>
    <p:sldId id="296" r:id="rId41"/>
    <p:sldId id="295" r:id="rId42"/>
    <p:sldId id="301" r:id="rId43"/>
    <p:sldId id="302" r:id="rId44"/>
    <p:sldId id="303" r:id="rId45"/>
    <p:sldId id="305" r:id="rId46"/>
    <p:sldId id="304" r:id="rId47"/>
    <p:sldId id="306" r:id="rId48"/>
    <p:sldId id="307" r:id="rId49"/>
    <p:sldId id="308" r:id="rId50"/>
    <p:sldId id="310" r:id="rId51"/>
    <p:sldId id="311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397" y="-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7ED25-8028-4993-81A1-263E0B909F26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6789D-37FD-48FB-916F-391B04EA5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832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6789D-37FD-48FB-916F-391B04EA5C6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00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7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3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06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94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7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0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6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62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2123728" y="3343408"/>
            <a:ext cx="382964" cy="1075802"/>
            <a:chOff x="2123728" y="2989321"/>
            <a:chExt cx="382964" cy="2018370"/>
          </a:xfrm>
        </p:grpSpPr>
        <p:cxnSp>
          <p:nvCxnSpPr>
            <p:cNvPr id="45" name="직선 연결선 44"/>
            <p:cNvCxnSpPr/>
            <p:nvPr/>
          </p:nvCxnSpPr>
          <p:spPr>
            <a:xfrm flipH="1">
              <a:off x="2123728" y="2989322"/>
              <a:ext cx="382964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2123728" y="2989321"/>
              <a:ext cx="0" cy="201837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2123728" y="5007690"/>
              <a:ext cx="382964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cxnSp>
        <p:nvCxnSpPr>
          <p:cNvPr id="48" name="직선 연결선 47"/>
          <p:cNvCxnSpPr/>
          <p:nvPr/>
        </p:nvCxnSpPr>
        <p:spPr>
          <a:xfrm>
            <a:off x="2123728" y="3886270"/>
            <a:ext cx="40750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7" name="자유형 6"/>
          <p:cNvSpPr/>
          <p:nvPr/>
        </p:nvSpPr>
        <p:spPr>
          <a:xfrm>
            <a:off x="6462948" y="5351856"/>
            <a:ext cx="247879" cy="532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23939" y="0"/>
                </a:lnTo>
                <a:lnTo>
                  <a:pt x="123939" y="532940"/>
                </a:lnTo>
                <a:lnTo>
                  <a:pt x="247879" y="53294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8" name="자유형 7"/>
          <p:cNvSpPr/>
          <p:nvPr/>
        </p:nvSpPr>
        <p:spPr>
          <a:xfrm>
            <a:off x="6462948" y="5306136"/>
            <a:ext cx="247879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7879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9" name="자유형 8"/>
          <p:cNvSpPr/>
          <p:nvPr/>
        </p:nvSpPr>
        <p:spPr>
          <a:xfrm>
            <a:off x="6462948" y="4818916"/>
            <a:ext cx="247879" cy="532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532940"/>
                </a:moveTo>
                <a:lnTo>
                  <a:pt x="123939" y="532940"/>
                </a:lnTo>
                <a:lnTo>
                  <a:pt x="123939" y="0"/>
                </a:lnTo>
                <a:lnTo>
                  <a:pt x="24787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0" name="자유형 9"/>
          <p:cNvSpPr/>
          <p:nvPr/>
        </p:nvSpPr>
        <p:spPr>
          <a:xfrm>
            <a:off x="4975673" y="4419211"/>
            <a:ext cx="247879" cy="9326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23939" y="0"/>
                </a:lnTo>
                <a:lnTo>
                  <a:pt x="123939" y="932645"/>
                </a:lnTo>
                <a:lnTo>
                  <a:pt x="247879" y="932645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자유형 10"/>
          <p:cNvSpPr/>
          <p:nvPr/>
        </p:nvSpPr>
        <p:spPr>
          <a:xfrm>
            <a:off x="6462948" y="4240256"/>
            <a:ext cx="247879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7879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2" name="자유형 11"/>
          <p:cNvSpPr/>
          <p:nvPr/>
        </p:nvSpPr>
        <p:spPr>
          <a:xfrm>
            <a:off x="4975673" y="4285976"/>
            <a:ext cx="247879" cy="13323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33235"/>
                </a:moveTo>
                <a:lnTo>
                  <a:pt x="123939" y="133235"/>
                </a:lnTo>
                <a:lnTo>
                  <a:pt x="123939" y="0"/>
                </a:lnTo>
                <a:lnTo>
                  <a:pt x="24787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3" name="자유형 12"/>
          <p:cNvSpPr/>
          <p:nvPr/>
        </p:nvSpPr>
        <p:spPr>
          <a:xfrm>
            <a:off x="6462948" y="3486565"/>
            <a:ext cx="247879" cy="2664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23939" y="0"/>
                </a:lnTo>
                <a:lnTo>
                  <a:pt x="123939" y="266470"/>
                </a:lnTo>
                <a:lnTo>
                  <a:pt x="247879" y="26647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4" name="자유형 13"/>
          <p:cNvSpPr/>
          <p:nvPr/>
        </p:nvSpPr>
        <p:spPr>
          <a:xfrm>
            <a:off x="6462948" y="3220095"/>
            <a:ext cx="247879" cy="2664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66470"/>
                </a:moveTo>
                <a:lnTo>
                  <a:pt x="123939" y="266470"/>
                </a:lnTo>
                <a:lnTo>
                  <a:pt x="123939" y="0"/>
                </a:lnTo>
                <a:lnTo>
                  <a:pt x="24787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자유형 14"/>
          <p:cNvSpPr/>
          <p:nvPr/>
        </p:nvSpPr>
        <p:spPr>
          <a:xfrm>
            <a:off x="4975673" y="3486565"/>
            <a:ext cx="247879" cy="9326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932645"/>
                </a:moveTo>
                <a:lnTo>
                  <a:pt x="123939" y="932645"/>
                </a:lnTo>
                <a:lnTo>
                  <a:pt x="123939" y="0"/>
                </a:lnTo>
                <a:lnTo>
                  <a:pt x="24787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6" name="자유형 15"/>
          <p:cNvSpPr/>
          <p:nvPr/>
        </p:nvSpPr>
        <p:spPr>
          <a:xfrm>
            <a:off x="3488399" y="3353330"/>
            <a:ext cx="247879" cy="10658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23939" y="0"/>
                </a:lnTo>
                <a:lnTo>
                  <a:pt x="123939" y="1065880"/>
                </a:lnTo>
                <a:lnTo>
                  <a:pt x="247879" y="106588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7" name="자유형 16"/>
          <p:cNvSpPr/>
          <p:nvPr/>
        </p:nvSpPr>
        <p:spPr>
          <a:xfrm>
            <a:off x="6462948" y="2641435"/>
            <a:ext cx="247879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7879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8" name="자유형 17"/>
          <p:cNvSpPr/>
          <p:nvPr/>
        </p:nvSpPr>
        <p:spPr>
          <a:xfrm>
            <a:off x="4975673" y="2287450"/>
            <a:ext cx="247879" cy="39970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23939" y="0"/>
                </a:lnTo>
                <a:lnTo>
                  <a:pt x="123939" y="399705"/>
                </a:lnTo>
                <a:lnTo>
                  <a:pt x="247879" y="399705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9" name="자유형 18"/>
          <p:cNvSpPr/>
          <p:nvPr/>
        </p:nvSpPr>
        <p:spPr>
          <a:xfrm>
            <a:off x="6462948" y="1887745"/>
            <a:ext cx="247879" cy="2664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23939" y="0"/>
                </a:lnTo>
                <a:lnTo>
                  <a:pt x="123939" y="266470"/>
                </a:lnTo>
                <a:lnTo>
                  <a:pt x="247879" y="26647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0" name="자유형 19"/>
          <p:cNvSpPr/>
          <p:nvPr/>
        </p:nvSpPr>
        <p:spPr>
          <a:xfrm>
            <a:off x="6462948" y="1621275"/>
            <a:ext cx="247879" cy="2664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66470"/>
                </a:moveTo>
                <a:lnTo>
                  <a:pt x="123939" y="266470"/>
                </a:lnTo>
                <a:lnTo>
                  <a:pt x="123939" y="0"/>
                </a:lnTo>
                <a:lnTo>
                  <a:pt x="24787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1" name="자유형 20"/>
          <p:cNvSpPr/>
          <p:nvPr/>
        </p:nvSpPr>
        <p:spPr>
          <a:xfrm>
            <a:off x="4975673" y="1887745"/>
            <a:ext cx="247879" cy="39970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99705"/>
                </a:moveTo>
                <a:lnTo>
                  <a:pt x="123939" y="399705"/>
                </a:lnTo>
                <a:lnTo>
                  <a:pt x="123939" y="0"/>
                </a:lnTo>
                <a:lnTo>
                  <a:pt x="24787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2" name="자유형 21"/>
          <p:cNvSpPr/>
          <p:nvPr/>
        </p:nvSpPr>
        <p:spPr>
          <a:xfrm>
            <a:off x="3488399" y="2287450"/>
            <a:ext cx="247879" cy="10658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065880"/>
                </a:moveTo>
                <a:lnTo>
                  <a:pt x="123939" y="1065880"/>
                </a:lnTo>
                <a:lnTo>
                  <a:pt x="123939" y="0"/>
                </a:lnTo>
                <a:lnTo>
                  <a:pt x="24787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5" name="자유형 24"/>
          <p:cNvSpPr/>
          <p:nvPr/>
        </p:nvSpPr>
        <p:spPr>
          <a:xfrm>
            <a:off x="2249003" y="3164323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플러스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3736278" y="2098442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입금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5223552" y="1698737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날짜선택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6710827" y="1432267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전달보기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6710827" y="1965207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다음달보기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5223552" y="2498148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내역선택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6710827" y="2498148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정의내역추가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3736278" y="4230203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지출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223552" y="3297558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날짜선택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6710827" y="3031088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전달보기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6710827" y="3564028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다음달보기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36" name="자유형 35"/>
          <p:cNvSpPr/>
          <p:nvPr/>
        </p:nvSpPr>
        <p:spPr>
          <a:xfrm>
            <a:off x="5223552" y="4096968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내역선택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710827" y="4096968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정의내역추가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5223552" y="5162848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결제방식선택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6710827" y="4629908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현금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6710827" y="5162848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체크카드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6710827" y="5695788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카드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2249003" y="3697263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수입금액확인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sp>
        <p:nvSpPr>
          <p:cNvPr id="43" name="자유형 42"/>
          <p:cNvSpPr/>
          <p:nvPr/>
        </p:nvSpPr>
        <p:spPr>
          <a:xfrm>
            <a:off x="2249003" y="4230203"/>
            <a:ext cx="1239395" cy="378015"/>
          </a:xfrm>
          <a:custGeom>
            <a:avLst/>
            <a:gdLst>
              <a:gd name="connsiteX0" fmla="*/ 0 w 1239395"/>
              <a:gd name="connsiteY0" fmla="*/ 0 h 378015"/>
              <a:gd name="connsiteX1" fmla="*/ 1239395 w 1239395"/>
              <a:gd name="connsiteY1" fmla="*/ 0 h 378015"/>
              <a:gd name="connsiteX2" fmla="*/ 1239395 w 1239395"/>
              <a:gd name="connsiteY2" fmla="*/ 378015 h 378015"/>
              <a:gd name="connsiteX3" fmla="*/ 0 w 1239395"/>
              <a:gd name="connsiteY3" fmla="*/ 378015 h 378015"/>
              <a:gd name="connsiteX4" fmla="*/ 0 w 1239395"/>
              <a:gd name="connsiteY4" fmla="*/ 0 h 37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395" h="378015">
                <a:moveTo>
                  <a:pt x="0" y="0"/>
                </a:moveTo>
                <a:lnTo>
                  <a:pt x="1239395" y="0"/>
                </a:lnTo>
                <a:lnTo>
                  <a:pt x="1239395" y="378015"/>
                </a:lnTo>
                <a:lnTo>
                  <a:pt x="0" y="37801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latin typeface="Adobe Heiti Std R" pitchFamily="34" charset="-128"/>
              </a:rPr>
              <a:t>지출금액확인</a:t>
            </a:r>
            <a:endParaRPr lang="ko-KR" altLang="en-US" sz="1600" b="1" kern="1200" dirty="0">
              <a:latin typeface="Adobe Heiti Std R" pitchFamily="34" charset="-128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123728" y="3933056"/>
            <a:ext cx="0" cy="292494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자유형 49"/>
          <p:cNvSpPr/>
          <p:nvPr/>
        </p:nvSpPr>
        <p:spPr>
          <a:xfrm>
            <a:off x="906995" y="1268760"/>
            <a:ext cx="1616586" cy="463045"/>
          </a:xfrm>
          <a:custGeom>
            <a:avLst/>
            <a:gdLst>
              <a:gd name="connsiteX0" fmla="*/ 0 w 1518181"/>
              <a:gd name="connsiteY0" fmla="*/ 0 h 463045"/>
              <a:gd name="connsiteX1" fmla="*/ 1518181 w 1518181"/>
              <a:gd name="connsiteY1" fmla="*/ 0 h 463045"/>
              <a:gd name="connsiteX2" fmla="*/ 1518181 w 1518181"/>
              <a:gd name="connsiteY2" fmla="*/ 463045 h 463045"/>
              <a:gd name="connsiteX3" fmla="*/ 0 w 1518181"/>
              <a:gd name="connsiteY3" fmla="*/ 463045 h 463045"/>
              <a:gd name="connsiteX4" fmla="*/ 0 w 1518181"/>
              <a:gd name="connsiteY4" fmla="*/ 0 h 4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181" h="463045">
                <a:moveTo>
                  <a:pt x="0" y="0"/>
                </a:moveTo>
                <a:lnTo>
                  <a:pt x="1518181" y="0"/>
                </a:lnTo>
                <a:lnTo>
                  <a:pt x="1518181" y="463045"/>
                </a:lnTo>
                <a:lnTo>
                  <a:pt x="0" y="46304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smtClean="0">
                <a:solidFill>
                  <a:schemeClr val="tx1"/>
                </a:solidFill>
              </a:rPr>
              <a:t>벤치마킹 서비스</a:t>
            </a:r>
            <a:endParaRPr lang="ko-KR" sz="1700" b="1" kern="1200" dirty="0">
              <a:solidFill>
                <a:schemeClr val="tx1"/>
              </a:solidFill>
            </a:endParaRPr>
          </a:p>
        </p:txBody>
      </p:sp>
      <p:sp>
        <p:nvSpPr>
          <p:cNvPr id="51" name="자유형 50"/>
          <p:cNvSpPr/>
          <p:nvPr/>
        </p:nvSpPr>
        <p:spPr>
          <a:xfrm>
            <a:off x="870414" y="1903840"/>
            <a:ext cx="1685362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 smtClean="0">
                <a:solidFill>
                  <a:sysClr val="windowText" lastClr="000000"/>
                </a:solidFill>
              </a:rPr>
              <a:t>프로그램 서비스</a:t>
            </a:r>
            <a:endParaRPr lang="ko-KR" altLang="en-US" sz="1700" b="1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5536" y="649747"/>
            <a:ext cx="3882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바탕"/>
                <a:ea typeface="바탕"/>
              </a:rPr>
              <a:t>※ </a:t>
            </a:r>
            <a:r>
              <a:rPr lang="ko-KR" altLang="en-US" sz="2400" b="1" dirty="0" smtClean="0"/>
              <a:t>프로그램 서비스 흐름도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467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613006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8368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249210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smtClean="0"/>
                        <a:t>입금</a:t>
                      </a:r>
                      <a:r>
                        <a:rPr lang="en-US" altLang="ko-KR" sz="1400" baseline="0" smtClean="0"/>
                        <a:t> </a:t>
                      </a:r>
                      <a:r>
                        <a:rPr lang="ko-KR" altLang="en-US" sz="1400" baseline="0" smtClean="0"/>
                        <a:t>내역 입력 화면</a:t>
                      </a:r>
                      <a:endParaRPr lang="en-US" altLang="ko-KR" sz="1400" baseline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smtClean="0"/>
                        <a:t>입금액을 입력 시 </a:t>
                      </a:r>
                      <a:r>
                        <a:rPr lang="en-US" altLang="ko-KR" sz="1400" baseline="0" smtClean="0"/>
                        <a:t>‘,’ </a:t>
                      </a:r>
                      <a:r>
                        <a:rPr lang="ko-KR" altLang="en-US" sz="1400" baseline="0" smtClean="0"/>
                        <a:t>가 자동으로 추가된다</a:t>
                      </a:r>
                      <a:r>
                        <a:rPr lang="en-US" altLang="ko-KR" sz="1400" baseline="0" smtClean="0"/>
                        <a:t>. </a:t>
                      </a:r>
                      <a:r>
                        <a:rPr lang="ko-KR" altLang="en-US" sz="1400" baseline="0" smtClean="0"/>
                        <a:t>숫자만 입력 가능하다</a:t>
                      </a:r>
                      <a:r>
                        <a:rPr lang="en-US" altLang="ko-KR" sz="1400" baseline="0" smtClean="0"/>
                        <a:t>. </a:t>
                      </a:r>
                      <a:r>
                        <a:rPr lang="ko-KR" altLang="en-US" sz="1400" baseline="0" smtClean="0"/>
                        <a:t>입금한도</a:t>
                      </a:r>
                      <a:r>
                        <a:rPr lang="en-US" altLang="ko-KR" sz="14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9223372036854775807</a:t>
                      </a:r>
                      <a:endParaRPr lang="en-US" altLang="ko-KR" sz="1400" baseline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smtClean="0"/>
                        <a:t>입금 버튼을 클릭할 시 </a:t>
                      </a:r>
                      <a:r>
                        <a:rPr lang="en-US" altLang="ko-KR" sz="1400" baseline="0" smtClean="0"/>
                        <a:t>2</a:t>
                      </a:r>
                      <a:r>
                        <a:rPr lang="ko-KR" altLang="en-US" sz="1400" baseline="0" smtClean="0"/>
                        <a:t>번 화면으로 전환된다</a:t>
                      </a:r>
                      <a:r>
                        <a:rPr lang="en-US" altLang="ko-KR" sz="1400" baseline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smtClean="0"/>
                        <a:t>금액에 대한 내역을 입력하고 그에 따른 아이콘을 선택할 수 있는 화면이다</a:t>
                      </a:r>
                      <a:r>
                        <a:rPr lang="en-US" altLang="ko-KR" sz="1400" baseline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800" baseline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800" baseline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800" baseline="0" smtClean="0"/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4" y="1700808"/>
            <a:ext cx="2546545" cy="453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13551" y="3329192"/>
            <a:ext cx="1089839" cy="611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23528" y="3185176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8"/>
            <a:ext cx="2535119" cy="451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042376" y="1685118"/>
            <a:ext cx="2537736" cy="453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98360" y="154110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94898" y="2313333"/>
            <a:ext cx="1776902" cy="611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62853" y="2169317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0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460556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64873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내역 아이콘 추가 화면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baseline="0" dirty="0" smtClean="0"/>
                        <a:t>Add </a:t>
                      </a:r>
                      <a:r>
                        <a:rPr lang="ko-KR" altLang="en-US" sz="1400" baseline="0" dirty="0" smtClean="0"/>
                        <a:t>버튼을 클릭하면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dirty="0" smtClean="0"/>
                        <a:t>이름과 아이콘을 설정하여 나만의 내역을 추가할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9460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21160"/>
            <a:ext cx="2535119" cy="451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8"/>
            <a:ext cx="2520280" cy="44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397350" y="3405669"/>
            <a:ext cx="383371" cy="383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528" y="3185176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2376" y="1685118"/>
            <a:ext cx="2537736" cy="453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98360" y="154110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0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8"/>
            <a:ext cx="254705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35266"/>
            <a:ext cx="2527711" cy="450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8221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18219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내역 아이콘 추가 화면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처음 아이콘이 기본 값으로 체크 표시로 선택되어 있다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다른 아이콘을 한번 클릭하면 체크 표시가 그 아이콘에 나타난다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다중 클릭은 불가능하다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baseline="0" dirty="0" smtClean="0"/>
                        <a:t>3</a:t>
                      </a:r>
                      <a:r>
                        <a:rPr lang="ko-KR" altLang="en-US" sz="1400" baseline="0" dirty="0" smtClean="0"/>
                        <a:t>번 버튼을 클릭 시 선택한 아이콘으로 바뀌고 이전화면으로 전환된다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64846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72342" y="2270988"/>
            <a:ext cx="510267" cy="5102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67271" y="2164610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47864" y="3109137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38557" y="1878740"/>
            <a:ext cx="46805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71800" y="1844824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12702" y="3229959"/>
            <a:ext cx="510267" cy="5102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07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8"/>
            <a:ext cx="2520280" cy="44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65312"/>
            <a:ext cx="256698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6111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469966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759707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입금 내역 아이콘 추가 화면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아이콘이 바뀐 것을 확인할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추가할 내역의 이름을 입력한다</a:t>
                      </a:r>
                      <a:r>
                        <a:rPr lang="en-US" altLang="ko-KR" sz="1400" baseline="0" dirty="0" smtClean="0"/>
                        <a:t>.  </a:t>
                      </a:r>
                      <a:r>
                        <a:rPr lang="ko-KR" altLang="en-US" sz="1400" baseline="0" dirty="0" smtClean="0"/>
                        <a:t>이름은 숫자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문자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특수문자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모두 가능하다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954043" y="2550320"/>
            <a:ext cx="421708" cy="421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318989" y="247314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86392" y="2276873"/>
            <a:ext cx="113358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42376" y="2117008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73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6" y="1676494"/>
            <a:ext cx="2533931" cy="451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8"/>
            <a:ext cx="254705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176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648013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20395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내역 아이콘 추가 화면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 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baseline="0" dirty="0" smtClean="0"/>
                        <a:t>Done </a:t>
                      </a:r>
                      <a:r>
                        <a:rPr lang="ko-KR" altLang="en-US" sz="1400" baseline="0" dirty="0" smtClean="0"/>
                        <a:t>버튼을 클릭하면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baseline="0" dirty="0" smtClean="0"/>
                        <a:t>‘</a:t>
                      </a:r>
                      <a:r>
                        <a:rPr lang="ko-KR" altLang="en-US" sz="1400" baseline="0" dirty="0" smtClean="0"/>
                        <a:t>비상금</a:t>
                      </a:r>
                      <a:r>
                        <a:rPr lang="en-US" altLang="ko-KR" sz="1400" baseline="0" dirty="0" smtClean="0"/>
                        <a:t>’ </a:t>
                      </a:r>
                      <a:r>
                        <a:rPr lang="ko-KR" altLang="en-US" sz="1400" baseline="0" dirty="0" smtClean="0"/>
                        <a:t>아이콘이 추가가 된 것을 확인할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baseline="0" dirty="0" smtClean="0"/>
                        <a:t>Cancel </a:t>
                      </a:r>
                      <a:r>
                        <a:rPr lang="ko-KR" altLang="en-US" sz="1400" baseline="0" dirty="0" smtClean="0"/>
                        <a:t>버튼을 누르면 아이콘이 추가되지 않고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410321" y="1844824"/>
            <a:ext cx="494270" cy="250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44751" y="1843123"/>
            <a:ext cx="49427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42376" y="1685118"/>
            <a:ext cx="2537736" cy="453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56719" y="180749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15816" y="1510770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84510" y="1565057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69845" y="2723690"/>
            <a:ext cx="510267" cy="5612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5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63238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6515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09303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내역 입력 화면 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사용 내역을 입력할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숫자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문자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특수문자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입력과 아무 내용도 입력하지 않는 것도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아이콘을 클릭 시 바로 </a:t>
                      </a:r>
                      <a:r>
                        <a:rPr lang="en-US" altLang="ko-KR" sz="1400" baseline="0" dirty="0" smtClean="0"/>
                        <a:t>3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홈 화면이 나타난다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baseline="0" dirty="0" smtClean="0"/>
                        <a:t>X </a:t>
                      </a:r>
                      <a:r>
                        <a:rPr lang="ko-KR" altLang="en-US" sz="1400" baseline="0" dirty="0" smtClean="0"/>
                        <a:t>버튼 클릭 시 홈 화면으로 돌아오지만 아무 내용도 추가되지 않는다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버튼 클릭 시 이전 화면으로 돌아간다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2520279" cy="44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35989" y="2261024"/>
            <a:ext cx="2407819" cy="375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79512" y="227687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5600" y="2708919"/>
            <a:ext cx="2407819" cy="1236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51520" y="2681811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81479" y="1864884"/>
            <a:ext cx="393064" cy="339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193447" y="181122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588"/>
            <a:ext cx="2520403" cy="4489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042376" y="1685118"/>
            <a:ext cx="2537736" cy="453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87824" y="155679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5536" y="1890858"/>
            <a:ext cx="393064" cy="293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7504" y="1837196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9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1098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4615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44065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홈 화면 </a:t>
                      </a:r>
                      <a:endParaRPr lang="en-US" altLang="ko-KR" sz="14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수입과 현금 잔액이 바뀐 것을 확인할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달력의 입금한 날짜에는 입금 액수가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뜬다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날짜를 클릭하면 달력 하단에 입금액과 내역이 뜬다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573" y="1700588"/>
            <a:ext cx="2520403" cy="4489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835573" y="2132856"/>
            <a:ext cx="1324300" cy="422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95613" y="4365104"/>
            <a:ext cx="362905" cy="38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65759" y="4750713"/>
            <a:ext cx="2346078" cy="262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763565" y="1890858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497723" y="4509120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4883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706860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지출 내역 작성이 가능한 화면이다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지출액을 입력한다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숫자만 가능하다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지출 한도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9223372036854775807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지출 버튼을 클릭하면 </a:t>
                      </a:r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번 화면으로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지출 내역을 입력하고 그에 따른 아이콘을 선택할 수 있는 화면이다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6608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67" y="1685118"/>
            <a:ext cx="2546545" cy="453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2537736" cy="451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042376" y="1685118"/>
            <a:ext cx="2537736" cy="453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98360" y="154110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15642" y="3290864"/>
            <a:ext cx="1198823" cy="672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80981" y="3129520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71596" y="2348880"/>
            <a:ext cx="1945651" cy="611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39552" y="220486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55986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10/31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4728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지출 내역 입력 화면 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아이콘이 많으면 좌우로 스크롤</a:t>
                      </a:r>
                      <a:r>
                        <a:rPr lang="ko-KR" altLang="en-US" sz="1400" baseline="0" dirty="0" smtClean="0"/>
                        <a:t> 하여 다른 아이콘을 볼 수 있다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우로 스크롤 시 다른 아이콘이 나타난 모습이다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baseline="0" dirty="0" smtClean="0"/>
                        <a:t>Add </a:t>
                      </a:r>
                      <a:r>
                        <a:rPr lang="ko-KR" altLang="en-US" sz="1400" baseline="0" dirty="0" smtClean="0"/>
                        <a:t>버튼은 입금 내역의 </a:t>
                      </a:r>
                      <a:r>
                        <a:rPr lang="en-US" altLang="ko-KR" sz="1400" baseline="0" dirty="0" smtClean="0"/>
                        <a:t>Add </a:t>
                      </a:r>
                      <a:r>
                        <a:rPr lang="ko-KR" altLang="en-US" sz="1400" baseline="0" dirty="0" smtClean="0"/>
                        <a:t>버튼과 동일한 기능을 가진다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0101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85118"/>
            <a:ext cx="2546545" cy="453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491880" y="2709834"/>
            <a:ext cx="990763" cy="611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3528" y="2708920"/>
            <a:ext cx="2546545" cy="1872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65835" y="256490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8"/>
            <a:ext cx="2520280" cy="448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059832" y="2708920"/>
            <a:ext cx="2546545" cy="1872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930467" y="2564904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124733" y="3361461"/>
            <a:ext cx="383371" cy="383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50911" y="3140968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7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78944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10/31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250267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지출 내역 입력 화면 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지출 내역을 입력한다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입력하지 않고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번으로 넘어가는 것도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내역에 해당하는 아이콘을 클릭하면 </a:t>
                      </a:r>
                      <a:r>
                        <a:rPr lang="en-US" altLang="ko-KR" sz="1400" baseline="0" dirty="0" smtClean="0"/>
                        <a:t>3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지출 방식을 선택할 수 있는 화면이다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하나의 항목을 클릭 시 바로 홈 화면으로 돌아간다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69318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83" y="1685838"/>
            <a:ext cx="2543550" cy="453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444213" y="2780928"/>
            <a:ext cx="383371" cy="383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2753128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0022" y="2215894"/>
            <a:ext cx="2384413" cy="397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65835" y="220486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50" y="1685838"/>
            <a:ext cx="2555462" cy="455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042376" y="1685118"/>
            <a:ext cx="2537736" cy="453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00633" y="154182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60035" y="2492896"/>
            <a:ext cx="1932045" cy="165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176494" y="227687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2127642" y="1779293"/>
            <a:ext cx="382964" cy="3246785"/>
            <a:chOff x="2123728" y="2989321"/>
            <a:chExt cx="382964" cy="2018370"/>
          </a:xfrm>
        </p:grpSpPr>
        <p:cxnSp>
          <p:nvCxnSpPr>
            <p:cNvPr id="78" name="직선 연결선 77"/>
            <p:cNvCxnSpPr/>
            <p:nvPr/>
          </p:nvCxnSpPr>
          <p:spPr>
            <a:xfrm flipH="1">
              <a:off x="2123728" y="2989322"/>
              <a:ext cx="382964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2123728" y="2989321"/>
              <a:ext cx="0" cy="201837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H="1">
              <a:off x="2123728" y="5007690"/>
              <a:ext cx="382964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8" name="자유형 7"/>
          <p:cNvSpPr/>
          <p:nvPr/>
        </p:nvSpPr>
        <p:spPr>
          <a:xfrm>
            <a:off x="4428214" y="6297661"/>
            <a:ext cx="200149" cy="2151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215160"/>
                </a:lnTo>
                <a:lnTo>
                  <a:pt x="200149" y="21516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9" name="자유형 8"/>
          <p:cNvSpPr/>
          <p:nvPr/>
        </p:nvSpPr>
        <p:spPr>
          <a:xfrm>
            <a:off x="4428214" y="6082500"/>
            <a:ext cx="200149" cy="2151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15160"/>
                </a:moveTo>
                <a:lnTo>
                  <a:pt x="100074" y="215160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0" name="자유형 9"/>
          <p:cNvSpPr/>
          <p:nvPr/>
        </p:nvSpPr>
        <p:spPr>
          <a:xfrm>
            <a:off x="3227319" y="5006698"/>
            <a:ext cx="200149" cy="12909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1290962"/>
                </a:lnTo>
                <a:lnTo>
                  <a:pt x="200149" y="1290962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자유형 10"/>
          <p:cNvSpPr/>
          <p:nvPr/>
        </p:nvSpPr>
        <p:spPr>
          <a:xfrm>
            <a:off x="4428214" y="5437019"/>
            <a:ext cx="200149" cy="2151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215160"/>
                </a:lnTo>
                <a:lnTo>
                  <a:pt x="200149" y="21516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2" name="자유형 11"/>
          <p:cNvSpPr/>
          <p:nvPr/>
        </p:nvSpPr>
        <p:spPr>
          <a:xfrm>
            <a:off x="4428214" y="5221859"/>
            <a:ext cx="200149" cy="2151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15160"/>
                </a:moveTo>
                <a:lnTo>
                  <a:pt x="100074" y="215160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3" name="자유형 12"/>
          <p:cNvSpPr/>
          <p:nvPr/>
        </p:nvSpPr>
        <p:spPr>
          <a:xfrm>
            <a:off x="3227319" y="5006698"/>
            <a:ext cx="200149" cy="4303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430320"/>
                </a:lnTo>
                <a:lnTo>
                  <a:pt x="200149" y="4303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4" name="자유형 13"/>
          <p:cNvSpPr/>
          <p:nvPr/>
        </p:nvSpPr>
        <p:spPr>
          <a:xfrm>
            <a:off x="3227319" y="4960978"/>
            <a:ext cx="200149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00149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자유형 14"/>
          <p:cNvSpPr/>
          <p:nvPr/>
        </p:nvSpPr>
        <p:spPr>
          <a:xfrm>
            <a:off x="3227319" y="4576378"/>
            <a:ext cx="200149" cy="4303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30320"/>
                </a:moveTo>
                <a:lnTo>
                  <a:pt x="100074" y="430320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6" name="자유형 15"/>
          <p:cNvSpPr/>
          <p:nvPr/>
        </p:nvSpPr>
        <p:spPr>
          <a:xfrm>
            <a:off x="3227319" y="4146057"/>
            <a:ext cx="200149" cy="8606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860641"/>
                </a:moveTo>
                <a:lnTo>
                  <a:pt x="100074" y="860641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7" name="자유형 16"/>
          <p:cNvSpPr/>
          <p:nvPr/>
        </p:nvSpPr>
        <p:spPr>
          <a:xfrm>
            <a:off x="3227319" y="3715736"/>
            <a:ext cx="200149" cy="12909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290962"/>
                </a:moveTo>
                <a:lnTo>
                  <a:pt x="100074" y="1290962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9" name="자유형 18"/>
          <p:cNvSpPr/>
          <p:nvPr/>
        </p:nvSpPr>
        <p:spPr>
          <a:xfrm>
            <a:off x="4428214" y="3285415"/>
            <a:ext cx="200149" cy="12909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1290962"/>
                </a:lnTo>
                <a:lnTo>
                  <a:pt x="200149" y="1290962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0" name="자유형 19"/>
          <p:cNvSpPr/>
          <p:nvPr/>
        </p:nvSpPr>
        <p:spPr>
          <a:xfrm>
            <a:off x="5629110" y="4146057"/>
            <a:ext cx="200149" cy="4303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430320"/>
                </a:lnTo>
                <a:lnTo>
                  <a:pt x="200149" y="4303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1" name="자유형 20"/>
          <p:cNvSpPr/>
          <p:nvPr/>
        </p:nvSpPr>
        <p:spPr>
          <a:xfrm>
            <a:off x="5629110" y="4100337"/>
            <a:ext cx="200149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00149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2" name="자유형 21"/>
          <p:cNvSpPr/>
          <p:nvPr/>
        </p:nvSpPr>
        <p:spPr>
          <a:xfrm>
            <a:off x="5629110" y="3715736"/>
            <a:ext cx="200149" cy="4303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30320"/>
                </a:moveTo>
                <a:lnTo>
                  <a:pt x="100074" y="430320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3" name="자유형 22"/>
          <p:cNvSpPr/>
          <p:nvPr/>
        </p:nvSpPr>
        <p:spPr>
          <a:xfrm>
            <a:off x="4428214" y="3285415"/>
            <a:ext cx="200149" cy="8606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860641"/>
                </a:lnTo>
                <a:lnTo>
                  <a:pt x="200149" y="860641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4" name="자유형 23"/>
          <p:cNvSpPr/>
          <p:nvPr/>
        </p:nvSpPr>
        <p:spPr>
          <a:xfrm>
            <a:off x="4428214" y="3285415"/>
            <a:ext cx="200149" cy="4303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430320"/>
                </a:lnTo>
                <a:lnTo>
                  <a:pt x="200149" y="4303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5" name="자유형 24"/>
          <p:cNvSpPr/>
          <p:nvPr/>
        </p:nvSpPr>
        <p:spPr>
          <a:xfrm>
            <a:off x="4428214" y="3239695"/>
            <a:ext cx="200149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00149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6" name="자유형 25"/>
          <p:cNvSpPr/>
          <p:nvPr/>
        </p:nvSpPr>
        <p:spPr>
          <a:xfrm>
            <a:off x="5629110" y="2809375"/>
            <a:ext cx="200149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00149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7" name="자유형 26"/>
          <p:cNvSpPr/>
          <p:nvPr/>
        </p:nvSpPr>
        <p:spPr>
          <a:xfrm>
            <a:off x="4428214" y="2855095"/>
            <a:ext cx="200149" cy="4303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30320"/>
                </a:moveTo>
                <a:lnTo>
                  <a:pt x="100074" y="430320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8" name="자유형 27"/>
          <p:cNvSpPr/>
          <p:nvPr/>
        </p:nvSpPr>
        <p:spPr>
          <a:xfrm>
            <a:off x="4428214" y="2424774"/>
            <a:ext cx="200149" cy="8606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860641"/>
                </a:moveTo>
                <a:lnTo>
                  <a:pt x="100074" y="860641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9" name="자유형 28"/>
          <p:cNvSpPr/>
          <p:nvPr/>
        </p:nvSpPr>
        <p:spPr>
          <a:xfrm>
            <a:off x="5629110" y="1994453"/>
            <a:ext cx="200149" cy="2151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215160"/>
                </a:lnTo>
                <a:lnTo>
                  <a:pt x="200149" y="21516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0" name="자유형 29"/>
          <p:cNvSpPr/>
          <p:nvPr/>
        </p:nvSpPr>
        <p:spPr>
          <a:xfrm>
            <a:off x="5629110" y="1779293"/>
            <a:ext cx="200149" cy="2151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15160"/>
                </a:moveTo>
                <a:lnTo>
                  <a:pt x="100074" y="215160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1" name="자유형 30"/>
          <p:cNvSpPr/>
          <p:nvPr/>
        </p:nvSpPr>
        <p:spPr>
          <a:xfrm>
            <a:off x="4428214" y="1994453"/>
            <a:ext cx="200149" cy="12909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290962"/>
                </a:moveTo>
                <a:lnTo>
                  <a:pt x="100074" y="1290962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2" name="자유형 31"/>
          <p:cNvSpPr/>
          <p:nvPr/>
        </p:nvSpPr>
        <p:spPr>
          <a:xfrm>
            <a:off x="3227319" y="1779293"/>
            <a:ext cx="200149" cy="15061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1506122"/>
                </a:lnTo>
                <a:lnTo>
                  <a:pt x="200149" y="1506122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3" name="자유형 32"/>
          <p:cNvSpPr/>
          <p:nvPr/>
        </p:nvSpPr>
        <p:spPr>
          <a:xfrm>
            <a:off x="3227319" y="1779293"/>
            <a:ext cx="200149" cy="10758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1075801"/>
                </a:lnTo>
                <a:lnTo>
                  <a:pt x="200149" y="1075801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4" name="자유형 33"/>
          <p:cNvSpPr/>
          <p:nvPr/>
        </p:nvSpPr>
        <p:spPr>
          <a:xfrm>
            <a:off x="3227319" y="1779293"/>
            <a:ext cx="200149" cy="6454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645481"/>
                </a:lnTo>
                <a:lnTo>
                  <a:pt x="200149" y="645481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5" name="자유형 34"/>
          <p:cNvSpPr/>
          <p:nvPr/>
        </p:nvSpPr>
        <p:spPr>
          <a:xfrm>
            <a:off x="3227319" y="1779293"/>
            <a:ext cx="200149" cy="2151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00074" y="0"/>
                </a:lnTo>
                <a:lnTo>
                  <a:pt x="100074" y="215160"/>
                </a:lnTo>
                <a:lnTo>
                  <a:pt x="200149" y="21516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6" name="자유형 35"/>
          <p:cNvSpPr/>
          <p:nvPr/>
        </p:nvSpPr>
        <p:spPr>
          <a:xfrm>
            <a:off x="4428214" y="1518412"/>
            <a:ext cx="200149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00149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7" name="자유형 36"/>
          <p:cNvSpPr/>
          <p:nvPr/>
        </p:nvSpPr>
        <p:spPr>
          <a:xfrm>
            <a:off x="3227319" y="1564132"/>
            <a:ext cx="200149" cy="2151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15160"/>
                </a:moveTo>
                <a:lnTo>
                  <a:pt x="100074" y="215160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8" name="자유형 37"/>
          <p:cNvSpPr/>
          <p:nvPr/>
        </p:nvSpPr>
        <p:spPr>
          <a:xfrm>
            <a:off x="3227319" y="1133812"/>
            <a:ext cx="200149" cy="6454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645481"/>
                </a:moveTo>
                <a:lnTo>
                  <a:pt x="100074" y="645481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9" name="자유형 38"/>
          <p:cNvSpPr/>
          <p:nvPr/>
        </p:nvSpPr>
        <p:spPr>
          <a:xfrm>
            <a:off x="3227319" y="703491"/>
            <a:ext cx="200149" cy="10758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075801"/>
                </a:moveTo>
                <a:lnTo>
                  <a:pt x="100074" y="1075801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40" name="자유형 39"/>
          <p:cNvSpPr/>
          <p:nvPr/>
        </p:nvSpPr>
        <p:spPr>
          <a:xfrm>
            <a:off x="3227319" y="273170"/>
            <a:ext cx="200149" cy="15061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506122"/>
                </a:moveTo>
                <a:lnTo>
                  <a:pt x="100074" y="1506122"/>
                </a:lnTo>
                <a:lnTo>
                  <a:pt x="100074" y="0"/>
                </a:lnTo>
                <a:lnTo>
                  <a:pt x="200149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42" name="자유형 41"/>
          <p:cNvSpPr/>
          <p:nvPr/>
        </p:nvSpPr>
        <p:spPr>
          <a:xfrm>
            <a:off x="996388" y="6323516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홈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43" name="자유형 42"/>
          <p:cNvSpPr/>
          <p:nvPr/>
        </p:nvSpPr>
        <p:spPr>
          <a:xfrm>
            <a:off x="2226573" y="1626679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날짜수정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3427469" y="120556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전달보기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45" name="자유형 44"/>
          <p:cNvSpPr/>
          <p:nvPr/>
        </p:nvSpPr>
        <p:spPr>
          <a:xfrm>
            <a:off x="3427469" y="550877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다음달보기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46" name="자유형 45"/>
          <p:cNvSpPr/>
          <p:nvPr/>
        </p:nvSpPr>
        <p:spPr>
          <a:xfrm>
            <a:off x="3427469" y="981198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메모수정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47" name="자유형 46"/>
          <p:cNvSpPr/>
          <p:nvPr/>
        </p:nvSpPr>
        <p:spPr>
          <a:xfrm>
            <a:off x="3427469" y="1411519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내역수정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48" name="자유형 47"/>
          <p:cNvSpPr/>
          <p:nvPr/>
        </p:nvSpPr>
        <p:spPr>
          <a:xfrm>
            <a:off x="4628364" y="1411519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정의내역추가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49" name="자유형 48"/>
          <p:cNvSpPr/>
          <p:nvPr/>
        </p:nvSpPr>
        <p:spPr>
          <a:xfrm>
            <a:off x="3427469" y="1841839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사진수정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3427469" y="2272160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반복일 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51" name="자유형 50"/>
          <p:cNvSpPr/>
          <p:nvPr/>
        </p:nvSpPr>
        <p:spPr>
          <a:xfrm>
            <a:off x="3427469" y="2702481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삭제하기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3427469" y="3132802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err="1" smtClean="0">
                <a:latin typeface="+mn-ea"/>
              </a:rPr>
              <a:t>지출영수증확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628364" y="1841839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날짜수정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54" name="자유형 53"/>
          <p:cNvSpPr/>
          <p:nvPr/>
        </p:nvSpPr>
        <p:spPr>
          <a:xfrm>
            <a:off x="5829259" y="1626679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전달보기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55" name="자유형 54"/>
          <p:cNvSpPr/>
          <p:nvPr/>
        </p:nvSpPr>
        <p:spPr>
          <a:xfrm>
            <a:off x="5829259" y="2057000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다음달보기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56" name="자유형 55"/>
          <p:cNvSpPr/>
          <p:nvPr/>
        </p:nvSpPr>
        <p:spPr>
          <a:xfrm>
            <a:off x="4628364" y="2272160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메모수정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57" name="자유형 56"/>
          <p:cNvSpPr/>
          <p:nvPr/>
        </p:nvSpPr>
        <p:spPr>
          <a:xfrm>
            <a:off x="4628364" y="2702481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내역수정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5829259" y="2702481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정의내역추가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4628364" y="3132802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사진수정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4628364" y="3563122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반복일 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61" name="자유형 60"/>
          <p:cNvSpPr/>
          <p:nvPr/>
        </p:nvSpPr>
        <p:spPr>
          <a:xfrm>
            <a:off x="4628364" y="3993443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지불내역수정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62" name="자유형 61"/>
          <p:cNvSpPr/>
          <p:nvPr/>
        </p:nvSpPr>
        <p:spPr>
          <a:xfrm>
            <a:off x="5829259" y="3563122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현금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63" name="자유형 62"/>
          <p:cNvSpPr/>
          <p:nvPr/>
        </p:nvSpPr>
        <p:spPr>
          <a:xfrm>
            <a:off x="5829259" y="3993443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카드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64" name="자유형 63"/>
          <p:cNvSpPr/>
          <p:nvPr/>
        </p:nvSpPr>
        <p:spPr>
          <a:xfrm>
            <a:off x="5829259" y="4423764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체크카드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65" name="자유형 64"/>
          <p:cNvSpPr/>
          <p:nvPr/>
        </p:nvSpPr>
        <p:spPr>
          <a:xfrm>
            <a:off x="4628364" y="4423764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할부내역수정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66" name="자유형 65"/>
          <p:cNvSpPr/>
          <p:nvPr/>
        </p:nvSpPr>
        <p:spPr>
          <a:xfrm>
            <a:off x="2226573" y="4854085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일간내역확인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67" name="자유형 66"/>
          <p:cNvSpPr/>
          <p:nvPr/>
        </p:nvSpPr>
        <p:spPr>
          <a:xfrm>
            <a:off x="3427469" y="3563122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수입지출내역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68" name="자유형 67"/>
          <p:cNvSpPr/>
          <p:nvPr/>
        </p:nvSpPr>
        <p:spPr>
          <a:xfrm>
            <a:off x="3427469" y="3993443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다음날짜보기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69" name="자유형 68"/>
          <p:cNvSpPr/>
          <p:nvPr/>
        </p:nvSpPr>
        <p:spPr>
          <a:xfrm>
            <a:off x="3427469" y="4423764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err="1" smtClean="0">
                <a:latin typeface="+mn-ea"/>
              </a:rPr>
              <a:t>전날날짜보기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70" name="자유형 69"/>
          <p:cNvSpPr/>
          <p:nvPr/>
        </p:nvSpPr>
        <p:spPr>
          <a:xfrm>
            <a:off x="3427469" y="4854085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영수증보기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71" name="자유형 70"/>
          <p:cNvSpPr/>
          <p:nvPr/>
        </p:nvSpPr>
        <p:spPr>
          <a:xfrm>
            <a:off x="3427469" y="5284405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플러스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72" name="자유형 71"/>
          <p:cNvSpPr/>
          <p:nvPr/>
        </p:nvSpPr>
        <p:spPr>
          <a:xfrm>
            <a:off x="4628364" y="5069245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입금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73" name="자유형 72"/>
          <p:cNvSpPr/>
          <p:nvPr/>
        </p:nvSpPr>
        <p:spPr>
          <a:xfrm>
            <a:off x="4628364" y="5499566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지출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74" name="자유형 73"/>
          <p:cNvSpPr/>
          <p:nvPr/>
        </p:nvSpPr>
        <p:spPr>
          <a:xfrm>
            <a:off x="3427469" y="6145047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b="1" kern="1200" dirty="0" smtClean="0">
                <a:latin typeface="+mn-ea"/>
              </a:rPr>
              <a:t>Edit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75" name="자유형 74"/>
          <p:cNvSpPr/>
          <p:nvPr/>
        </p:nvSpPr>
        <p:spPr>
          <a:xfrm>
            <a:off x="4628364" y="5929886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내역정렬</a:t>
            </a:r>
            <a:endParaRPr lang="ko-KR" altLang="en-US" sz="1200" b="1" kern="1200" dirty="0">
              <a:latin typeface="+mn-ea"/>
            </a:endParaRPr>
          </a:p>
        </p:txBody>
      </p:sp>
      <p:sp>
        <p:nvSpPr>
          <p:cNvPr id="76" name="자유형 75"/>
          <p:cNvSpPr/>
          <p:nvPr/>
        </p:nvSpPr>
        <p:spPr>
          <a:xfrm>
            <a:off x="4628364" y="6360207"/>
            <a:ext cx="1000745" cy="305227"/>
          </a:xfrm>
          <a:custGeom>
            <a:avLst/>
            <a:gdLst>
              <a:gd name="connsiteX0" fmla="*/ 0 w 1000745"/>
              <a:gd name="connsiteY0" fmla="*/ 0 h 305227"/>
              <a:gd name="connsiteX1" fmla="*/ 1000745 w 1000745"/>
              <a:gd name="connsiteY1" fmla="*/ 0 h 305227"/>
              <a:gd name="connsiteX2" fmla="*/ 1000745 w 1000745"/>
              <a:gd name="connsiteY2" fmla="*/ 305227 h 305227"/>
              <a:gd name="connsiteX3" fmla="*/ 0 w 1000745"/>
              <a:gd name="connsiteY3" fmla="*/ 305227 h 305227"/>
              <a:gd name="connsiteX4" fmla="*/ 0 w 1000745"/>
              <a:gd name="connsiteY4" fmla="*/ 0 h 30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45" h="305227">
                <a:moveTo>
                  <a:pt x="0" y="0"/>
                </a:moveTo>
                <a:lnTo>
                  <a:pt x="1000745" y="0"/>
                </a:lnTo>
                <a:lnTo>
                  <a:pt x="1000745" y="305227"/>
                </a:lnTo>
                <a:lnTo>
                  <a:pt x="0" y="30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5080" tIns="5080" rIns="5080" bIns="5080" numCol="1" spcCol="1270" anchor="ctr" anchorCtr="0">
            <a:noAutofit/>
          </a:bodyPr>
          <a:lstStyle/>
          <a:p>
            <a:pPr lvl="0" algn="ctr" defTabSz="355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+mn-ea"/>
              </a:rPr>
              <a:t>내역삭제</a:t>
            </a:r>
            <a:endParaRPr lang="ko-KR" altLang="en-US" sz="1200" b="1" kern="1200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27642" y="3933056"/>
            <a:ext cx="0" cy="292494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1" name="직선 연결선 80"/>
          <p:cNvCxnSpPr/>
          <p:nvPr/>
        </p:nvCxnSpPr>
        <p:spPr>
          <a:xfrm flipH="1" flipV="1">
            <a:off x="1963276" y="6504146"/>
            <a:ext cx="164366" cy="86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132389" y="-24129"/>
            <a:ext cx="0" cy="292494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2130167" y="0"/>
            <a:ext cx="0" cy="442872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726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3" y="1700808"/>
            <a:ext cx="2515033" cy="447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974" y="1714871"/>
            <a:ext cx="2507138" cy="446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5102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확인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40828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홈 화면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수입을 보여준다</a:t>
                      </a:r>
                      <a:r>
                        <a:rPr lang="en-US" altLang="ko-KR" sz="1400" baseline="0" dirty="0" smtClean="0"/>
                        <a:t>. (</a:t>
                      </a:r>
                      <a:r>
                        <a:rPr lang="ko-KR" altLang="en-US" sz="1400" baseline="0" dirty="0" smtClean="0"/>
                        <a:t>입금내역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지출 합계를 보여준다</a:t>
                      </a:r>
                      <a:r>
                        <a:rPr lang="en-US" altLang="ko-KR" sz="1400" baseline="0" dirty="0" smtClean="0"/>
                        <a:t>. (</a:t>
                      </a:r>
                      <a:r>
                        <a:rPr lang="ko-KR" altLang="en-US" sz="1400" baseline="0" dirty="0" smtClean="0"/>
                        <a:t>지출내역</a:t>
                      </a:r>
                      <a:r>
                        <a:rPr lang="en-US" altLang="ko-KR" sz="1400" baseline="0" dirty="0" smtClean="0"/>
                        <a:t>) </a:t>
                      </a:r>
                      <a:r>
                        <a:rPr lang="ko-KR" altLang="en-US" sz="1400" baseline="0" dirty="0" smtClean="0"/>
                        <a:t>이 때 체크카드와 현금 내역은 현금으로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신용카드 내역은 카드로 구분하여 보여준다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현금 잔액은 수입에서 현금 지출만을 뺀 액수이다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상하로 </a:t>
                      </a:r>
                      <a:r>
                        <a:rPr lang="ko-KR" altLang="en-US" sz="1400" baseline="0" dirty="0" err="1" smtClean="0"/>
                        <a:t>스크롤하여</a:t>
                      </a:r>
                      <a:r>
                        <a:rPr lang="ko-KR" altLang="en-US" sz="1400" baseline="0" dirty="0" smtClean="0"/>
                        <a:t> 그날의 모든 내역을 볼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입출금과 카드 종류마다 글씨 색이 다르며 카드 아이콘이 나타난다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90435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165835" y="443711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1931" y="2132856"/>
            <a:ext cx="131636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65835" y="191683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528" y="4725144"/>
            <a:ext cx="525658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71456" y="2143934"/>
            <a:ext cx="1244360" cy="428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40962" y="2356294"/>
            <a:ext cx="131636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13763" y="191683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9512" y="249289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8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14872"/>
            <a:ext cx="2507136" cy="446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08338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3" y="1700808"/>
            <a:ext cx="2515033" cy="447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4034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</a:t>
                      </a:r>
                      <a:r>
                        <a:rPr lang="ko-KR" altLang="en-US" baseline="0" dirty="0" smtClean="0"/>
                        <a:t> 확인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337433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영수증 화면 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하단의 </a:t>
                      </a:r>
                      <a:r>
                        <a:rPr lang="ko-KR" altLang="en-US" sz="1400" dirty="0" err="1" smtClean="0"/>
                        <a:t>내역란을</a:t>
                      </a:r>
                      <a:r>
                        <a:rPr lang="ko-KR" altLang="en-US" sz="1400" dirty="0" smtClean="0"/>
                        <a:t> 클릭하면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err="1" smtClean="0"/>
                        <a:t>번화면으로</a:t>
                      </a:r>
                      <a:r>
                        <a:rPr lang="ko-KR" altLang="en-US" sz="1400" dirty="0" smtClean="0"/>
                        <a:t>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내역의 상세 정보로 영수증이라고 뜨며 거래일과 금액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분류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내역과 메모가 뜬다</a:t>
                      </a:r>
                      <a:r>
                        <a:rPr lang="en-US" altLang="ko-KR" sz="140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23528" y="4707142"/>
            <a:ext cx="2515033" cy="306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1520" y="443711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42376" y="1685118"/>
            <a:ext cx="2537736" cy="453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42539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3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956" y="1693368"/>
            <a:ext cx="2508078" cy="4467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21" y="1714872"/>
            <a:ext cx="2507136" cy="446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1055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744453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영수증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006074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영수증 화면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거래일 클릭 시 날짜를 클릭하여 바꿀 수 있는 달력 팝업이 뜬다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 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달력 </a:t>
                      </a:r>
                      <a:r>
                        <a:rPr lang="ko-KR" altLang="en-US" sz="1400" baseline="0" dirty="0" err="1" smtClean="0"/>
                        <a:t>팝업창이다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날짜 클릭을 통하여 날짜 선택이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화살표 클릭을 통하여 달력 이동이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버튼 클릭 시 달력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닫히고 거래일 수정이</a:t>
                      </a:r>
                      <a:r>
                        <a:rPr lang="ko-KR" altLang="en-US" sz="1400" baseline="0" dirty="0" smtClean="0"/>
                        <a:t> 완료된다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버튼 클릭 시 달력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닫히고 거래일 수정은 이루어지지 않는다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534955" y="2692007"/>
            <a:ext cx="2308853" cy="333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81221" y="2479633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63965" y="1700808"/>
            <a:ext cx="2489069" cy="444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6119" y="140533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441601" y="183730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33961" y="1879898"/>
            <a:ext cx="207640" cy="2028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4088" y="1879898"/>
            <a:ext cx="207640" cy="2028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815440" y="4941168"/>
            <a:ext cx="404632" cy="3952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63888" y="4941168"/>
            <a:ext cx="404632" cy="3952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904686" y="465313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666479" y="465313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6091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832" y="1714872"/>
            <a:ext cx="2507136" cy="446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71196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영수증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918262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영수증 화면 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금액은 금액 </a:t>
                      </a:r>
                      <a:r>
                        <a:rPr lang="ko-KR" altLang="en-US" sz="1400" dirty="0" err="1" smtClean="0"/>
                        <a:t>란을</a:t>
                      </a:r>
                      <a:r>
                        <a:rPr lang="ko-KR" altLang="en-US" sz="1400" baseline="0" dirty="0" smtClean="0"/>
                        <a:t> 클릭하면 입력이 가능하고 이를 통해 수정할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숫자만 입력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보너스와 </a:t>
                      </a:r>
                      <a:r>
                        <a:rPr lang="ko-KR" altLang="en-US" sz="1400" baseline="0" dirty="0" err="1" smtClean="0"/>
                        <a:t>메모란도</a:t>
                      </a:r>
                      <a:r>
                        <a:rPr lang="ko-KR" altLang="en-US" sz="1400" baseline="0" dirty="0" smtClean="0"/>
                        <a:t> 클릭하면 입력이 가능하여 수정할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숫자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문자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특수문자 모두 입력 가능하다</a:t>
                      </a:r>
                      <a:r>
                        <a:rPr lang="en-US" altLang="ko-KR" sz="1400" baseline="0" dirty="0" smtClean="0"/>
                        <a:t>. 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870966" y="2993302"/>
            <a:ext cx="2308853" cy="333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587531" y="2780928"/>
            <a:ext cx="315387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70966" y="3573016"/>
            <a:ext cx="2309858" cy="1097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555580" y="3631461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55740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22962"/>
            <a:ext cx="2494190" cy="444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21" y="1714872"/>
            <a:ext cx="2507136" cy="446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83653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영수증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06828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영수증 화면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분류를 클릭 시 아이콘을 변경할 수 있는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뜬다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다른 아이콘을 클릭하여 변경할 수 있다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아이콘 추가도 가능하다</a:t>
                      </a:r>
                      <a:r>
                        <a:rPr lang="en-US" altLang="ko-KR" sz="1400" dirty="0" smtClean="0"/>
                        <a:t>. </a:t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err="1" smtClean="0"/>
                        <a:t>선택시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닫히고 </a:t>
                      </a:r>
                      <a:r>
                        <a:rPr lang="ko-KR" altLang="en-US" sz="1400" dirty="0" err="1" smtClean="0"/>
                        <a:t>팝업창</a:t>
                      </a:r>
                      <a:r>
                        <a:rPr lang="ko-KR" altLang="en-US" sz="1400" dirty="0" smtClean="0"/>
                        <a:t> 바깥을 클릭 시에도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닫힌다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534955" y="3284984"/>
            <a:ext cx="2308853" cy="333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81221" y="299695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63965" y="3284984"/>
            <a:ext cx="2489069" cy="2858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99058" y="3044389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92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5509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139" y="1730144"/>
            <a:ext cx="2508973" cy="446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21" y="1714872"/>
            <a:ext cx="2507136" cy="446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56580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영수증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479197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영수증 화면 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카메라 버튼 클릭 시 앨범에서 사진을 선택하여 클릭할 수 있는 창이 뜬다</a:t>
                      </a:r>
                      <a:r>
                        <a:rPr lang="en-US" altLang="ko-KR" sz="140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사진을 클릭하면 영수증에 사진을 넣을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사진을 클릭 시 크게 보기가 가능하다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702339" y="4956641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265514" y="5167532"/>
            <a:ext cx="383371" cy="383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107821" y="4902069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60032" y="5244673"/>
            <a:ext cx="421247" cy="416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6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21" y="1714872"/>
            <a:ext cx="2507136" cy="446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08666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67993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영수증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4726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영수증 화면 </a:t>
                      </a:r>
                      <a:endParaRPr lang="en-US" altLang="ko-KR" sz="140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클릭 시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뜬다</a:t>
                      </a:r>
                      <a:r>
                        <a:rPr lang="en-US" altLang="ko-KR" sz="140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입금 </a:t>
                      </a:r>
                      <a:r>
                        <a:rPr lang="ko-KR" altLang="en-US" sz="1400" dirty="0" err="1" smtClean="0"/>
                        <a:t>반복일을</a:t>
                      </a:r>
                      <a:r>
                        <a:rPr lang="ko-KR" altLang="en-US" sz="1400" dirty="0" smtClean="0"/>
                        <a:t> 설정할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 한번 설정한 입금 </a:t>
                      </a:r>
                      <a:r>
                        <a:rPr lang="ko-KR" altLang="en-US" sz="1400" dirty="0" err="1" smtClean="0"/>
                        <a:t>반복일은</a:t>
                      </a:r>
                      <a:r>
                        <a:rPr lang="ko-KR" altLang="en-US" sz="1400" dirty="0" smtClean="0"/>
                        <a:t> 수정할 수 없다</a:t>
                      </a:r>
                      <a:r>
                        <a:rPr lang="en-US" altLang="ko-KR" sz="1400" dirty="0" smtClean="0"/>
                        <a:t>.</a:t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내용을 클릭하거나 </a:t>
                      </a:r>
                      <a:r>
                        <a:rPr lang="ko-KR" altLang="en-US" sz="1400" dirty="0" err="1" smtClean="0"/>
                        <a:t>팝업창</a:t>
                      </a:r>
                      <a:r>
                        <a:rPr lang="ko-KR" altLang="en-US" sz="1400" dirty="0" smtClean="0"/>
                        <a:t> 바깥을 클릭 시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닫힌다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638914" y="4893685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28853" y="5167532"/>
            <a:ext cx="421708" cy="421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99682"/>
            <a:ext cx="2515665" cy="448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3568081" y="2843774"/>
            <a:ext cx="1507975" cy="2241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410388" y="2570605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49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21" y="1714872"/>
            <a:ext cx="2507136" cy="446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78079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937663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영수증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724647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영수증 화면 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휴지통 버튼 클릭 시 반복설정을 해놓지 않았으면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해놓았다면 </a:t>
                      </a:r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번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뜬다</a:t>
                      </a:r>
                      <a:r>
                        <a:rPr lang="en-US" altLang="ko-KR" sz="140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삭제 버튼을 통해 삭제가 가능하다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삭제를 클릭 시 홈 화면으로 돌아간다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반복</a:t>
                      </a:r>
                      <a:r>
                        <a:rPr lang="ko-KR" altLang="en-US" sz="1400" baseline="0" dirty="0" smtClean="0"/>
                        <a:t> 설정한 범위를 선택적으로 삭제 가능하다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삭제를 클릭 시 </a:t>
                      </a:r>
                      <a:r>
                        <a:rPr lang="ko-KR" altLang="en-US" sz="1400" baseline="0" dirty="0" smtClean="0"/>
                        <a:t>홈 화면으로 돌아간다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2555776" y="1832269"/>
            <a:ext cx="383371" cy="3485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333499" y="1832269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2"/>
          <a:stretch/>
        </p:blipFill>
        <p:spPr bwMode="auto">
          <a:xfrm>
            <a:off x="3131840" y="2314685"/>
            <a:ext cx="2390912" cy="1186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56"/>
          <a:stretch/>
        </p:blipFill>
        <p:spPr bwMode="auto">
          <a:xfrm>
            <a:off x="3114782" y="4221088"/>
            <a:ext cx="2431745" cy="16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131841" y="2314685"/>
            <a:ext cx="2390912" cy="1186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31840" y="4212384"/>
            <a:ext cx="2390912" cy="1652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83703" y="2096509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14782" y="3947573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0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84" y="1756922"/>
            <a:ext cx="2483528" cy="442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06157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3117"/>
            <a:ext cx="2502507" cy="4457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6810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영수증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97743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영수증 화면 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지출 영수증에서는 </a:t>
                      </a:r>
                      <a:r>
                        <a:rPr lang="ko-KR" altLang="en-US" sz="1400" dirty="0" err="1" smtClean="0"/>
                        <a:t>지불란을</a:t>
                      </a:r>
                      <a:r>
                        <a:rPr lang="ko-KR" altLang="en-US" sz="1400" dirty="0" smtClean="0"/>
                        <a:t> 클릭하면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뜬다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하나의 항목을 클릭하여 지불방식을 바꿀 수 있다</a:t>
                      </a:r>
                      <a:r>
                        <a:rPr lang="en-US" altLang="ko-KR" sz="1400" dirty="0" smtClean="0"/>
                        <a:t>.</a:t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내용을 클릭하거나 </a:t>
                      </a:r>
                      <a:r>
                        <a:rPr lang="ko-KR" altLang="en-US" sz="1400" dirty="0" err="1" smtClean="0"/>
                        <a:t>팝업창</a:t>
                      </a:r>
                      <a:r>
                        <a:rPr lang="ko-KR" altLang="en-US" sz="1400" dirty="0" smtClean="0"/>
                        <a:t> 바깥을 클릭 시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닫힌다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나머지 </a:t>
                      </a:r>
                      <a:r>
                        <a:rPr lang="ko-KR" altLang="en-US" sz="1400" dirty="0" err="1" smtClean="0"/>
                        <a:t>란은</a:t>
                      </a:r>
                      <a:r>
                        <a:rPr lang="ko-KR" altLang="en-US" sz="1400" dirty="0" smtClean="0"/>
                        <a:t> 입금 영수증과 같다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95890" y="3835763"/>
            <a:ext cx="2419926" cy="385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3765" y="3740393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55781" y="3963659"/>
            <a:ext cx="266834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096584" y="3691747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71835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81281"/>
            <a:ext cx="2469851" cy="439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3117"/>
            <a:ext cx="2502507" cy="4457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99215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영수증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38039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영수증 화면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지출 영수증에서는 </a:t>
                      </a:r>
                      <a:r>
                        <a:rPr lang="ko-KR" altLang="en-US" sz="1400" dirty="0" err="1" smtClean="0"/>
                        <a:t>지불란을</a:t>
                      </a:r>
                      <a:r>
                        <a:rPr lang="ko-KR" altLang="en-US" sz="1400" dirty="0" smtClean="0"/>
                        <a:t> 클릭하면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화면으로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할부</a:t>
                      </a:r>
                      <a:r>
                        <a:rPr lang="ko-KR" altLang="en-US" sz="1400" baseline="0" dirty="0" smtClean="0"/>
                        <a:t> 개월을 입력할 수 있는 창이다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할부 한도 </a:t>
                      </a:r>
                      <a:r>
                        <a:rPr lang="en-US" altLang="ko-KR" sz="1400" baseline="0" dirty="0" smtClean="0"/>
                        <a:t>32767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할부 개월을 숫자로만 입력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dirty="0" smtClean="0"/>
                        <a:t>Detail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버튼 </a:t>
                      </a:r>
                      <a:r>
                        <a:rPr lang="ko-KR" altLang="en-US" sz="1400" baseline="0" dirty="0" err="1" smtClean="0"/>
                        <a:t>클릭시</a:t>
                      </a:r>
                      <a:r>
                        <a:rPr lang="ko-KR" altLang="en-US" sz="1400" baseline="0" dirty="0" smtClean="0"/>
                        <a:t> 영수증 화면으로 돌아간다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할부를 설정했을 시 지불 내역 수정은 불가하다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1381464" y="487950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33450" y="1723117"/>
            <a:ext cx="2468242" cy="4457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938891" y="1579101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85996" y="5167532"/>
            <a:ext cx="421708" cy="421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5850" y="2564904"/>
            <a:ext cx="215024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018711" y="256490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55551" y="1916832"/>
            <a:ext cx="579919" cy="327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43808" y="191683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9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자유형 44"/>
          <p:cNvSpPr/>
          <p:nvPr/>
        </p:nvSpPr>
        <p:spPr>
          <a:xfrm>
            <a:off x="2826228" y="540065"/>
            <a:ext cx="143453" cy="15421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54212"/>
                </a:moveTo>
                <a:lnTo>
                  <a:pt x="71726" y="154212"/>
                </a:lnTo>
                <a:lnTo>
                  <a:pt x="71726" y="0"/>
                </a:lnTo>
                <a:lnTo>
                  <a:pt x="143453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50" name="자유형 49"/>
          <p:cNvSpPr/>
          <p:nvPr/>
        </p:nvSpPr>
        <p:spPr>
          <a:xfrm>
            <a:off x="2411760" y="364160"/>
            <a:ext cx="1546459" cy="343163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전달보기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1" name="자유형 50"/>
          <p:cNvSpPr/>
          <p:nvPr/>
        </p:nvSpPr>
        <p:spPr>
          <a:xfrm>
            <a:off x="2411760" y="847962"/>
            <a:ext cx="1546459" cy="343163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주간내역확인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465701" y="122257"/>
            <a:ext cx="1546459" cy="343163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다음주보기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465701" y="606061"/>
            <a:ext cx="1546459" cy="343163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err="1" smtClean="0">
                <a:latin typeface="+mn-ea"/>
              </a:rPr>
              <a:t>이번주보기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4" name="자유형 53"/>
          <p:cNvSpPr/>
          <p:nvPr/>
        </p:nvSpPr>
        <p:spPr>
          <a:xfrm>
            <a:off x="4465701" y="1089865"/>
            <a:ext cx="1546459" cy="343163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지출합계보기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5" name="자유형 54"/>
          <p:cNvSpPr/>
          <p:nvPr/>
        </p:nvSpPr>
        <p:spPr>
          <a:xfrm>
            <a:off x="4465701" y="1573669"/>
            <a:ext cx="1546459" cy="343163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그래프보기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3781879" y="5791311"/>
            <a:ext cx="143453" cy="3084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71726" y="0"/>
                </a:lnTo>
                <a:lnTo>
                  <a:pt x="71726" y="308424"/>
                </a:lnTo>
                <a:lnTo>
                  <a:pt x="143453" y="308424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41" name="자유형 40"/>
          <p:cNvSpPr/>
          <p:nvPr/>
        </p:nvSpPr>
        <p:spPr>
          <a:xfrm>
            <a:off x="3781878" y="3654269"/>
            <a:ext cx="143453" cy="215897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158974"/>
                </a:moveTo>
                <a:lnTo>
                  <a:pt x="71726" y="2158974"/>
                </a:lnTo>
                <a:lnTo>
                  <a:pt x="71726" y="0"/>
                </a:lnTo>
                <a:lnTo>
                  <a:pt x="143453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56" name="자유형 55"/>
          <p:cNvSpPr/>
          <p:nvPr/>
        </p:nvSpPr>
        <p:spPr>
          <a:xfrm>
            <a:off x="2411760" y="5651870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월간내역보기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7" name="자유형 56"/>
          <p:cNvSpPr/>
          <p:nvPr/>
        </p:nvSpPr>
        <p:spPr>
          <a:xfrm>
            <a:off x="4062471" y="2656183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날짜변경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5866173" y="2442205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err="1" smtClean="0">
                <a:latin typeface="+mn-ea"/>
              </a:rPr>
              <a:t>년도변경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5866173" y="2870160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err="1" smtClean="0">
                <a:latin typeface="+mn-ea"/>
              </a:rPr>
              <a:t>달변경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4062471" y="3084139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원형그래프보기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61" name="자유형 60"/>
          <p:cNvSpPr/>
          <p:nvPr/>
        </p:nvSpPr>
        <p:spPr>
          <a:xfrm>
            <a:off x="4062471" y="3512093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지출내역보기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62" name="자유형 61"/>
          <p:cNvSpPr/>
          <p:nvPr/>
        </p:nvSpPr>
        <p:spPr>
          <a:xfrm>
            <a:off x="5866173" y="3298116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err="1" smtClean="0">
                <a:latin typeface="+mn-ea"/>
              </a:rPr>
              <a:t>해당항목한달</a:t>
            </a:r>
            <a:r>
              <a:rPr lang="ko-KR" altLang="en-US" sz="1400" b="1" kern="1200" dirty="0" smtClean="0">
                <a:latin typeface="+mn-ea"/>
              </a:rPr>
              <a:t> 지출액보기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63" name="자유형 62"/>
          <p:cNvSpPr/>
          <p:nvPr/>
        </p:nvSpPr>
        <p:spPr>
          <a:xfrm>
            <a:off x="5866173" y="3726071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영수증보기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64" name="자유형 63"/>
          <p:cNvSpPr/>
          <p:nvPr/>
        </p:nvSpPr>
        <p:spPr>
          <a:xfrm>
            <a:off x="4062471" y="4368004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err="1" smtClean="0">
                <a:latin typeface="+mn-ea"/>
              </a:rPr>
              <a:t>저축액보기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65" name="자유형 64"/>
          <p:cNvSpPr/>
          <p:nvPr/>
        </p:nvSpPr>
        <p:spPr>
          <a:xfrm>
            <a:off x="5866173" y="4154027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원형그래프보기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66" name="자유형 65"/>
          <p:cNvSpPr/>
          <p:nvPr/>
        </p:nvSpPr>
        <p:spPr>
          <a:xfrm>
            <a:off x="5866173" y="4581982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종류에 따른 </a:t>
            </a:r>
            <a:r>
              <a:rPr lang="ko-KR" altLang="en-US" sz="1400" b="1" kern="1200" dirty="0" smtClean="0">
                <a:latin typeface="+mn-ea"/>
              </a:rPr>
              <a:t>지출액보기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67" name="자유형 66"/>
          <p:cNvSpPr/>
          <p:nvPr/>
        </p:nvSpPr>
        <p:spPr>
          <a:xfrm>
            <a:off x="4062471" y="5009938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수입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68" name="자유형 67"/>
          <p:cNvSpPr/>
          <p:nvPr/>
        </p:nvSpPr>
        <p:spPr>
          <a:xfrm>
            <a:off x="5866173" y="5009938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원형그래프보기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69" name="자유형 68"/>
          <p:cNvSpPr/>
          <p:nvPr/>
        </p:nvSpPr>
        <p:spPr>
          <a:xfrm>
            <a:off x="4062471" y="5865847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예산보기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70" name="자유형 69"/>
          <p:cNvSpPr/>
          <p:nvPr/>
        </p:nvSpPr>
        <p:spPr>
          <a:xfrm>
            <a:off x="5866173" y="5437892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예산설정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71" name="자유형 70"/>
          <p:cNvSpPr/>
          <p:nvPr/>
        </p:nvSpPr>
        <p:spPr>
          <a:xfrm>
            <a:off x="5866173" y="5865847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err="1" smtClean="0">
                <a:latin typeface="+mn-ea"/>
              </a:rPr>
              <a:t>지출정도보기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72" name="자유형 71"/>
          <p:cNvSpPr/>
          <p:nvPr/>
        </p:nvSpPr>
        <p:spPr>
          <a:xfrm>
            <a:off x="5866173" y="6293803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분류보기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73" name="자유형 72"/>
          <p:cNvSpPr/>
          <p:nvPr/>
        </p:nvSpPr>
        <p:spPr>
          <a:xfrm>
            <a:off x="7516887" y="6293803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예산작성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92" name="자유형 91"/>
          <p:cNvSpPr/>
          <p:nvPr/>
        </p:nvSpPr>
        <p:spPr>
          <a:xfrm>
            <a:off x="2411760" y="6079826"/>
            <a:ext cx="1375593" cy="30354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수입</a:t>
            </a:r>
            <a:r>
              <a:rPr lang="en-US" altLang="ko-KR" sz="1400" b="1" kern="1200" dirty="0" smtClean="0">
                <a:latin typeface="+mn-ea"/>
              </a:rPr>
              <a:t>,</a:t>
            </a:r>
            <a:r>
              <a:rPr lang="ko-KR" altLang="en-US" sz="1400" b="1" kern="1200" dirty="0" smtClean="0">
                <a:latin typeface="+mn-ea"/>
              </a:rPr>
              <a:t>지출합계</a:t>
            </a:r>
            <a:endParaRPr lang="ko-KR" altLang="en-US" sz="1400" b="1" kern="1200" dirty="0"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123728" y="3933056"/>
            <a:ext cx="0" cy="292494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2123728" y="12348"/>
            <a:ext cx="0" cy="292494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grpSp>
        <p:nvGrpSpPr>
          <p:cNvPr id="102" name="그룹 101"/>
          <p:cNvGrpSpPr/>
          <p:nvPr/>
        </p:nvGrpSpPr>
        <p:grpSpPr>
          <a:xfrm flipV="1">
            <a:off x="3840727" y="3225221"/>
            <a:ext cx="105758" cy="1257027"/>
            <a:chOff x="3995913" y="-25153"/>
            <a:chExt cx="105758" cy="4028430"/>
          </a:xfrm>
        </p:grpSpPr>
        <p:cxnSp>
          <p:nvCxnSpPr>
            <p:cNvPr id="103" name="직선 연결선 102"/>
            <p:cNvCxnSpPr/>
            <p:nvPr/>
          </p:nvCxnSpPr>
          <p:spPr>
            <a:xfrm>
              <a:off x="4009091" y="-25153"/>
              <a:ext cx="0" cy="40284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 flipH="1">
              <a:off x="3995913" y="3990099"/>
              <a:ext cx="10575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/>
          <p:cNvGrpSpPr/>
          <p:nvPr/>
        </p:nvGrpSpPr>
        <p:grpSpPr>
          <a:xfrm flipV="1">
            <a:off x="3840727" y="2806309"/>
            <a:ext cx="105758" cy="1257027"/>
            <a:chOff x="3995913" y="-25153"/>
            <a:chExt cx="105758" cy="4028430"/>
          </a:xfrm>
        </p:grpSpPr>
        <p:cxnSp>
          <p:nvCxnSpPr>
            <p:cNvPr id="106" name="직선 연결선 105"/>
            <p:cNvCxnSpPr/>
            <p:nvPr/>
          </p:nvCxnSpPr>
          <p:spPr>
            <a:xfrm>
              <a:off x="4009091" y="-25153"/>
              <a:ext cx="0" cy="40284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H="1">
              <a:off x="3995913" y="3990099"/>
              <a:ext cx="10575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/>
          <p:cNvGrpSpPr/>
          <p:nvPr/>
        </p:nvGrpSpPr>
        <p:grpSpPr>
          <a:xfrm flipV="1">
            <a:off x="3840727" y="4533198"/>
            <a:ext cx="105758" cy="1257027"/>
            <a:chOff x="3995913" y="-25153"/>
            <a:chExt cx="105758" cy="4028430"/>
          </a:xfrm>
        </p:grpSpPr>
        <p:cxnSp>
          <p:nvCxnSpPr>
            <p:cNvPr id="109" name="직선 연결선 108"/>
            <p:cNvCxnSpPr/>
            <p:nvPr/>
          </p:nvCxnSpPr>
          <p:spPr>
            <a:xfrm>
              <a:off x="4009091" y="-25153"/>
              <a:ext cx="0" cy="40284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flipH="1">
              <a:off x="3995913" y="3990099"/>
              <a:ext cx="10575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 flipV="1">
            <a:off x="3849017" y="5112926"/>
            <a:ext cx="81349" cy="966900"/>
            <a:chOff x="3995913" y="-25153"/>
            <a:chExt cx="105758" cy="4028430"/>
          </a:xfrm>
        </p:grpSpPr>
        <p:cxnSp>
          <p:nvCxnSpPr>
            <p:cNvPr id="112" name="직선 연결선 111"/>
            <p:cNvCxnSpPr/>
            <p:nvPr/>
          </p:nvCxnSpPr>
          <p:spPr>
            <a:xfrm>
              <a:off x="4009091" y="-25153"/>
              <a:ext cx="0" cy="40284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 flipH="1">
              <a:off x="3995913" y="3990099"/>
              <a:ext cx="10575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/>
          <p:cNvGrpSpPr/>
          <p:nvPr/>
        </p:nvGrpSpPr>
        <p:grpSpPr>
          <a:xfrm>
            <a:off x="3836139" y="5865847"/>
            <a:ext cx="105758" cy="1257027"/>
            <a:chOff x="3995913" y="-25153"/>
            <a:chExt cx="105758" cy="4028430"/>
          </a:xfrm>
        </p:grpSpPr>
        <p:cxnSp>
          <p:nvCxnSpPr>
            <p:cNvPr id="115" name="직선 연결선 114"/>
            <p:cNvCxnSpPr/>
            <p:nvPr/>
          </p:nvCxnSpPr>
          <p:spPr>
            <a:xfrm>
              <a:off x="4009091" y="-25153"/>
              <a:ext cx="0" cy="40284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flipH="1">
              <a:off x="3995913" y="3990099"/>
              <a:ext cx="10575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자유형 119"/>
          <p:cNvSpPr/>
          <p:nvPr/>
        </p:nvSpPr>
        <p:spPr>
          <a:xfrm>
            <a:off x="5591684" y="5597934"/>
            <a:ext cx="200287" cy="4306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30618"/>
                </a:moveTo>
                <a:lnTo>
                  <a:pt x="100143" y="430618"/>
                </a:lnTo>
                <a:lnTo>
                  <a:pt x="100143" y="0"/>
                </a:lnTo>
                <a:lnTo>
                  <a:pt x="20028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1" name="자유형 120"/>
          <p:cNvSpPr/>
          <p:nvPr/>
        </p:nvSpPr>
        <p:spPr>
          <a:xfrm flipH="1">
            <a:off x="5591684" y="6025609"/>
            <a:ext cx="200287" cy="4306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30618"/>
                </a:moveTo>
                <a:lnTo>
                  <a:pt x="100143" y="430618"/>
                </a:lnTo>
                <a:lnTo>
                  <a:pt x="100143" y="0"/>
                </a:lnTo>
                <a:lnTo>
                  <a:pt x="20028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2" name="자유형 121"/>
          <p:cNvSpPr/>
          <p:nvPr/>
        </p:nvSpPr>
        <p:spPr>
          <a:xfrm>
            <a:off x="5482221" y="5108733"/>
            <a:ext cx="275120" cy="1034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358303" y="4572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3" name="자유형 122"/>
          <p:cNvSpPr/>
          <p:nvPr/>
        </p:nvSpPr>
        <p:spPr>
          <a:xfrm>
            <a:off x="5508104" y="4537310"/>
            <a:ext cx="301340" cy="323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323940"/>
                </a:lnTo>
                <a:lnTo>
                  <a:pt x="301340" y="32394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4" name="자유형 123"/>
          <p:cNvSpPr/>
          <p:nvPr/>
        </p:nvSpPr>
        <p:spPr>
          <a:xfrm>
            <a:off x="5508104" y="4213369"/>
            <a:ext cx="301340" cy="323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3940"/>
                </a:moveTo>
                <a:lnTo>
                  <a:pt x="150670" y="323940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6" name="자유형 125"/>
          <p:cNvSpPr/>
          <p:nvPr/>
        </p:nvSpPr>
        <p:spPr>
          <a:xfrm>
            <a:off x="5508104" y="2797762"/>
            <a:ext cx="301340" cy="2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323940"/>
                </a:lnTo>
                <a:lnTo>
                  <a:pt x="301340" y="32394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7" name="자유형 126"/>
          <p:cNvSpPr/>
          <p:nvPr/>
        </p:nvSpPr>
        <p:spPr>
          <a:xfrm>
            <a:off x="5508104" y="2473821"/>
            <a:ext cx="301340" cy="323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3940"/>
                </a:moveTo>
                <a:lnTo>
                  <a:pt x="150670" y="323940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8" name="자유형 127"/>
          <p:cNvSpPr/>
          <p:nvPr/>
        </p:nvSpPr>
        <p:spPr>
          <a:xfrm>
            <a:off x="5508104" y="3663867"/>
            <a:ext cx="301340" cy="2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323940"/>
                </a:lnTo>
                <a:lnTo>
                  <a:pt x="301340" y="32394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9" name="자유형 128"/>
          <p:cNvSpPr/>
          <p:nvPr/>
        </p:nvSpPr>
        <p:spPr>
          <a:xfrm>
            <a:off x="5508104" y="3339926"/>
            <a:ext cx="301340" cy="323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3940"/>
                </a:moveTo>
                <a:lnTo>
                  <a:pt x="150670" y="323940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30" name="직선 연결선 129"/>
          <p:cNvCxnSpPr/>
          <p:nvPr/>
        </p:nvCxnSpPr>
        <p:spPr>
          <a:xfrm>
            <a:off x="2123728" y="1720870"/>
            <a:ext cx="0" cy="460413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자유형 130"/>
          <p:cNvSpPr/>
          <p:nvPr/>
        </p:nvSpPr>
        <p:spPr>
          <a:xfrm>
            <a:off x="4061102" y="1019543"/>
            <a:ext cx="301340" cy="2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323940"/>
                </a:lnTo>
                <a:lnTo>
                  <a:pt x="301340" y="32394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2" name="자유형 131"/>
          <p:cNvSpPr/>
          <p:nvPr/>
        </p:nvSpPr>
        <p:spPr>
          <a:xfrm>
            <a:off x="4061102" y="695602"/>
            <a:ext cx="301340" cy="323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3940"/>
                </a:moveTo>
                <a:lnTo>
                  <a:pt x="150670" y="323940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4" name="그룹 133"/>
          <p:cNvGrpSpPr/>
          <p:nvPr/>
        </p:nvGrpSpPr>
        <p:grpSpPr>
          <a:xfrm flipV="1">
            <a:off x="2112952" y="531872"/>
            <a:ext cx="234364" cy="1257027"/>
            <a:chOff x="3995914" y="-25153"/>
            <a:chExt cx="234364" cy="4028430"/>
          </a:xfrm>
        </p:grpSpPr>
        <p:cxnSp>
          <p:nvCxnSpPr>
            <p:cNvPr id="135" name="직선 연결선 134"/>
            <p:cNvCxnSpPr/>
            <p:nvPr/>
          </p:nvCxnSpPr>
          <p:spPr>
            <a:xfrm>
              <a:off x="4009091" y="-25153"/>
              <a:ext cx="0" cy="40284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 flipH="1" flipV="1">
              <a:off x="3995914" y="3990099"/>
              <a:ext cx="234364" cy="1317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/>
          <p:cNvGrpSpPr/>
          <p:nvPr/>
        </p:nvGrpSpPr>
        <p:grpSpPr>
          <a:xfrm flipV="1">
            <a:off x="2112952" y="1019543"/>
            <a:ext cx="234364" cy="1257027"/>
            <a:chOff x="3995914" y="-25153"/>
            <a:chExt cx="234364" cy="4028430"/>
          </a:xfrm>
        </p:grpSpPr>
        <p:cxnSp>
          <p:nvCxnSpPr>
            <p:cNvPr id="138" name="직선 연결선 137"/>
            <p:cNvCxnSpPr/>
            <p:nvPr/>
          </p:nvCxnSpPr>
          <p:spPr>
            <a:xfrm>
              <a:off x="4009091" y="-25153"/>
              <a:ext cx="0" cy="40284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/>
            <p:nvPr/>
          </p:nvCxnSpPr>
          <p:spPr>
            <a:xfrm flipH="1" flipV="1">
              <a:off x="3995914" y="3990099"/>
              <a:ext cx="234364" cy="1317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그룹 145"/>
          <p:cNvGrpSpPr/>
          <p:nvPr/>
        </p:nvGrpSpPr>
        <p:grpSpPr>
          <a:xfrm flipV="1">
            <a:off x="4198894" y="283587"/>
            <a:ext cx="150670" cy="876798"/>
            <a:chOff x="3995913" y="1193374"/>
            <a:chExt cx="150670" cy="2809899"/>
          </a:xfrm>
        </p:grpSpPr>
        <p:cxnSp>
          <p:nvCxnSpPr>
            <p:cNvPr id="147" name="직선 연결선 146"/>
            <p:cNvCxnSpPr/>
            <p:nvPr/>
          </p:nvCxnSpPr>
          <p:spPr>
            <a:xfrm>
              <a:off x="4009091" y="1193374"/>
              <a:ext cx="0" cy="2809899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 flipH="1" flipV="1">
              <a:off x="3995913" y="3990098"/>
              <a:ext cx="150670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그룹 149"/>
          <p:cNvGrpSpPr/>
          <p:nvPr/>
        </p:nvGrpSpPr>
        <p:grpSpPr>
          <a:xfrm>
            <a:off x="4199082" y="896018"/>
            <a:ext cx="150670" cy="876798"/>
            <a:chOff x="3995913" y="1193374"/>
            <a:chExt cx="150670" cy="2809899"/>
          </a:xfrm>
        </p:grpSpPr>
        <p:cxnSp>
          <p:nvCxnSpPr>
            <p:cNvPr id="151" name="직선 연결선 150"/>
            <p:cNvCxnSpPr/>
            <p:nvPr/>
          </p:nvCxnSpPr>
          <p:spPr>
            <a:xfrm>
              <a:off x="4009091" y="1193374"/>
              <a:ext cx="0" cy="2809899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 flipH="1" flipV="1">
              <a:off x="3995913" y="3990098"/>
              <a:ext cx="150670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그룹 152"/>
          <p:cNvGrpSpPr/>
          <p:nvPr/>
        </p:nvGrpSpPr>
        <p:grpSpPr>
          <a:xfrm flipV="1">
            <a:off x="2117289" y="5791311"/>
            <a:ext cx="234364" cy="1257027"/>
            <a:chOff x="3995914" y="-25153"/>
            <a:chExt cx="234364" cy="402843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4009091" y="-25153"/>
              <a:ext cx="0" cy="40284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 flipH="1" flipV="1">
              <a:off x="3995914" y="3990099"/>
              <a:ext cx="234364" cy="1317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그룹 155"/>
          <p:cNvGrpSpPr/>
          <p:nvPr/>
        </p:nvGrpSpPr>
        <p:grpSpPr>
          <a:xfrm flipV="1">
            <a:off x="2117289" y="6240918"/>
            <a:ext cx="234364" cy="1257027"/>
            <a:chOff x="3995914" y="-25153"/>
            <a:chExt cx="234364" cy="4028430"/>
          </a:xfrm>
        </p:grpSpPr>
        <p:cxnSp>
          <p:nvCxnSpPr>
            <p:cNvPr id="157" name="직선 연결선 156"/>
            <p:cNvCxnSpPr/>
            <p:nvPr/>
          </p:nvCxnSpPr>
          <p:spPr>
            <a:xfrm>
              <a:off x="4009091" y="-25153"/>
              <a:ext cx="0" cy="40284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 flipH="1" flipV="1">
              <a:off x="3995914" y="3990099"/>
              <a:ext cx="234364" cy="1317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자유형 158"/>
          <p:cNvSpPr/>
          <p:nvPr/>
        </p:nvSpPr>
        <p:spPr>
          <a:xfrm>
            <a:off x="7164288" y="6390935"/>
            <a:ext cx="275120" cy="1034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358303" y="4572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60" name="직선 연결선 159"/>
          <p:cNvCxnSpPr/>
          <p:nvPr/>
        </p:nvCxnSpPr>
        <p:spPr>
          <a:xfrm>
            <a:off x="2123728" y="0"/>
            <a:ext cx="0" cy="442872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266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64527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7"/>
            <a:ext cx="2563451" cy="4565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3" y="1700808"/>
            <a:ext cx="2515033" cy="447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2593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일간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130446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일간 내역 확인 화면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달력의 오늘 날짜를 더블 클릭하거나 하단의 일간 </a:t>
                      </a:r>
                      <a:r>
                        <a:rPr lang="ko-KR" altLang="en-US" sz="1400" dirty="0" err="1" smtClean="0"/>
                        <a:t>란을</a:t>
                      </a:r>
                      <a:r>
                        <a:rPr lang="ko-KR" altLang="en-US" sz="1400" dirty="0" smtClean="0"/>
                        <a:t> 클릭</a:t>
                      </a:r>
                      <a:r>
                        <a:rPr lang="ko-KR" altLang="en-US" sz="1400" baseline="0" dirty="0" smtClean="0"/>
                        <a:t> 시에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창으로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해당 날짜의 내역과 수입 지출합계를 상세히 볼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좌우 스크롤을 통해 다음 날짜로 이동이 가능하다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내역 항목을 개별적으로 클릭 시에는 영수증을 볼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745251" y="4365104"/>
            <a:ext cx="352729" cy="336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15815" y="1685118"/>
            <a:ext cx="2791183" cy="453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875874" y="1568563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51750" y="5828432"/>
            <a:ext cx="388002" cy="336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stCxn id="17" idx="3"/>
            <a:endCxn id="12" idx="0"/>
          </p:cNvCxnSpPr>
          <p:nvPr/>
        </p:nvCxnSpPr>
        <p:spPr>
          <a:xfrm>
            <a:off x="1097980" y="4533423"/>
            <a:ext cx="1047771" cy="1295009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051720" y="4365104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42376" y="2132856"/>
            <a:ext cx="2537736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30976" y="2023758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81695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2522473" cy="4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65" y="1685117"/>
            <a:ext cx="2573101" cy="458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769656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일간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440334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일간 내역 확인 화면  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버튼을 클릭 시에 </a:t>
                      </a:r>
                      <a:r>
                        <a:rPr lang="en-US" altLang="ko-KR" sz="1400" baseline="0" dirty="0" smtClean="0"/>
                        <a:t>Page </a:t>
                      </a:r>
                      <a:r>
                        <a:rPr lang="ko-KR" altLang="en-US" sz="1400" baseline="0" dirty="0" smtClean="0"/>
                        <a:t>의 입금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지출 입력 창으로 전환된다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dirty="0" smtClean="0"/>
                        <a:t>Edit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버튼들을 클릭 시에 </a:t>
                      </a:r>
                      <a:r>
                        <a:rPr lang="en-US" altLang="ko-KR" sz="1400" baseline="0" dirty="0" smtClean="0"/>
                        <a:t>3</a:t>
                      </a:r>
                      <a:r>
                        <a:rPr lang="ko-KR" altLang="en-US" sz="1400" baseline="0" dirty="0" smtClean="0"/>
                        <a:t>번 화면과 같이 아이콘이 뜬다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내역의 좌우에 아이콘을 통해 내역의 정렬과 삭제가 가능하다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1259632" y="4149080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52325" y="4461450"/>
            <a:ext cx="383371" cy="383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55776" y="2132856"/>
            <a:ext cx="283618" cy="162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555776" y="2636912"/>
            <a:ext cx="283618" cy="162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꺾인 연결선 32"/>
          <p:cNvCxnSpPr/>
          <p:nvPr/>
        </p:nvCxnSpPr>
        <p:spPr>
          <a:xfrm rot="10800000" flipV="1">
            <a:off x="2555777" y="2214190"/>
            <a:ext cx="12700" cy="504056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2051720" y="2179803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033164" y="1700808"/>
            <a:ext cx="2618321" cy="451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419872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76562"/>
            <a:ext cx="648071" cy="115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251520" y="4005064"/>
            <a:ext cx="666356" cy="1129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>
            <a:endCxn id="22" idx="0"/>
          </p:cNvCxnSpPr>
          <p:nvPr/>
        </p:nvCxnSpPr>
        <p:spPr>
          <a:xfrm flipV="1">
            <a:off x="899592" y="4461450"/>
            <a:ext cx="74441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4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8"/>
            <a:ext cx="2562475" cy="456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12086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0" y="1700808"/>
            <a:ext cx="2537736" cy="45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53601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91904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주간 내역 확인 화면 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홈</a:t>
                      </a:r>
                      <a:r>
                        <a:rPr lang="ko-KR" altLang="en-US" sz="1400" baseline="0" dirty="0" smtClean="0"/>
                        <a:t> 화면의 주간 </a:t>
                      </a:r>
                      <a:r>
                        <a:rPr lang="ko-KR" altLang="en-US" sz="1400" baseline="0" dirty="0" err="1" smtClean="0"/>
                        <a:t>란을</a:t>
                      </a:r>
                      <a:r>
                        <a:rPr lang="ko-KR" altLang="en-US" sz="1400" baseline="0" dirty="0" smtClean="0"/>
                        <a:t> 클릭 시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주간 내역을 보여주는 화면이다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좌우 스크롤을 통해 이전의 주와 다음 주로 이동이 가능하다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한 주의 입금액과 지출액을 표를 통해 보여준다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편집이나 클릭이 불가능하다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한</a:t>
                      </a:r>
                      <a:r>
                        <a:rPr lang="ko-KR" altLang="en-US" sz="1400" baseline="0" dirty="0" smtClean="0"/>
                        <a:t> 주의 지출액만을 꺾은 선 그래프로 보여준다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편집이나 클릭이 불가능하다</a:t>
                      </a:r>
                      <a:r>
                        <a:rPr lang="en-US" altLang="ko-KR" sz="1400" baseline="0" dirty="0" smtClean="0"/>
                        <a:t>. 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한 주의 수입과 지출합계를 보여준다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편집이나 클릭이 불가능하다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1475656" y="5589240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75656" y="5877272"/>
            <a:ext cx="356033" cy="343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902248" y="1700808"/>
            <a:ext cx="2880153" cy="451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888462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59832" y="2111254"/>
            <a:ext cx="2562475" cy="475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61265" y="2996952"/>
            <a:ext cx="2562475" cy="165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059832" y="191683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9832" y="2780928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59832" y="5085184"/>
            <a:ext cx="2562475" cy="702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032478" y="486916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7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76792"/>
            <a:ext cx="2520112" cy="448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5" y="1722962"/>
            <a:ext cx="2494189" cy="444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96091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56285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460985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화면 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화면 상단의 그래프 버튼을 클릭 시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화면으로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한 달간의 수입과 지출내역을 확인할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544578" y="1858888"/>
            <a:ext cx="283006" cy="26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27584" y="183221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63965" y="1700808"/>
            <a:ext cx="2489069" cy="444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1342" y="157085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7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52047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03" y="1700808"/>
            <a:ext cx="250662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6792"/>
            <a:ext cx="2520112" cy="448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8522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01756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화면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지출액</a:t>
                      </a:r>
                      <a:r>
                        <a:rPr lang="ko-KR" altLang="en-US" sz="1400" dirty="0" smtClean="0"/>
                        <a:t> 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화면 상단의 날짜를 클릭 시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뜬다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baseline="0" dirty="0" smtClean="0"/>
                        <a:t> 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년도와 달을 클릭하여 선택할 수 있다</a:t>
                      </a:r>
                      <a:r>
                        <a:rPr lang="en-US" altLang="ko-KR" sz="1400" baseline="0" dirty="0" smtClean="0"/>
                        <a:t>. 2010</a:t>
                      </a:r>
                      <a:r>
                        <a:rPr lang="ko-KR" altLang="en-US" sz="1400" baseline="0" dirty="0" smtClean="0"/>
                        <a:t>년부터 </a:t>
                      </a:r>
                      <a:r>
                        <a:rPr lang="en-US" altLang="ko-KR" sz="1400" baseline="0" dirty="0" smtClean="0"/>
                        <a:t>2017</a:t>
                      </a:r>
                      <a:r>
                        <a:rPr lang="ko-KR" altLang="en-US" sz="1400" baseline="0" dirty="0" smtClean="0"/>
                        <a:t>년만 존재한다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버튼 클릭</a:t>
                      </a:r>
                      <a:r>
                        <a:rPr lang="ko-KR" altLang="en-US" sz="1400" baseline="0" dirty="0" smtClean="0"/>
                        <a:t> 시 선택한 날짜의 내역으로 화면이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버튼 </a:t>
                      </a:r>
                      <a:r>
                        <a:rPr lang="ko-KR" altLang="en-US" sz="1400" baseline="0" dirty="0" smtClean="0"/>
                        <a:t>클릭 시</a:t>
                      </a:r>
                      <a:r>
                        <a:rPr lang="ko-KR" altLang="en-US" sz="1400" dirty="0" smtClean="0"/>
                        <a:t> 현재 날짜의 내역으로 돌아간다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버튼 클릭 시 그래프가 접힌다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331640" y="1844824"/>
            <a:ext cx="715511" cy="26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16254" y="183221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63965" y="2120246"/>
            <a:ext cx="2509967" cy="1106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53654" y="212024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31840" y="1847835"/>
            <a:ext cx="463547" cy="213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67945" y="1869723"/>
            <a:ext cx="1584176" cy="213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31840" y="1581691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137750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95536" y="357301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4488" y="3861048"/>
            <a:ext cx="383096" cy="311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42018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33" y="1670638"/>
            <a:ext cx="256698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6792"/>
            <a:ext cx="2520112" cy="448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65642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338276"/>
              </p:ext>
            </p:extLst>
          </p:nvPr>
        </p:nvGraphicFramePr>
        <p:xfrm>
          <a:off x="6012160" y="1397000"/>
          <a:ext cx="2952328" cy="5374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화면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지출액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그 달의 지출 내역을 원 그래프를 통해 퍼센트 단위로 확인할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클릭과 수정이 불가능하다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그 달의 지출 내역을 구체적으로 액수까지 확인할 수 있다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하나의 항목을 클릭 시 </a:t>
                      </a:r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번 화면으로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해당 항목의 지출액만을 </a:t>
                      </a:r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년의 달</a:t>
                      </a:r>
                      <a:r>
                        <a:rPr lang="ko-KR" altLang="en-US" sz="1400" baseline="0" dirty="0" smtClean="0"/>
                        <a:t> 단위로 상세히 </a:t>
                      </a:r>
                      <a:r>
                        <a:rPr lang="ko-KR" altLang="en-US" sz="1400" dirty="0" smtClean="0"/>
                        <a:t>보여주는 화면이다</a:t>
                      </a:r>
                      <a:r>
                        <a:rPr lang="en-US" altLang="ko-KR" sz="140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해당 항목의 지출액을 </a:t>
                      </a:r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년 달 단위의 그래프로 보여준다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클릭은 불가하지만 좌우로 스크롤이 가능하다</a:t>
                      </a:r>
                      <a:r>
                        <a:rPr lang="en-US" altLang="ko-KR" sz="1400" baseline="0" dirty="0" smtClean="0"/>
                        <a:t>. 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상세한 내역으로 클릭 시 영수증 화면으로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95536" y="2060848"/>
            <a:ext cx="2520112" cy="2172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894027" y="200710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13125" y="1670638"/>
            <a:ext cx="2711003" cy="449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85133" y="153277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4293096"/>
            <a:ext cx="2520112" cy="1349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51720" y="4276291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85133" y="3814718"/>
            <a:ext cx="2566987" cy="28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85133" y="352668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87415" y="2132856"/>
            <a:ext cx="2566987" cy="1095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87415" y="198884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76792"/>
            <a:ext cx="2552596" cy="4546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490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6792"/>
            <a:ext cx="2520112" cy="448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3803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0552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화면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지출액</a:t>
                      </a:r>
                      <a:endParaRPr lang="en-US" altLang="ko-KR" sz="140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err="1" smtClean="0"/>
                        <a:t>저축</a:t>
                      </a:r>
                      <a:r>
                        <a:rPr lang="ko-KR" altLang="en-US" sz="1400" baseline="0" dirty="0" err="1" smtClean="0"/>
                        <a:t>액을</a:t>
                      </a:r>
                      <a:r>
                        <a:rPr lang="ko-KR" altLang="en-US" sz="1400" baseline="0" dirty="0" smtClean="0"/>
                        <a:t> 클릭하면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지출액과 마찬가지로 저축 종류에 해당하는 지출액만을 따로 볼 수 있다</a:t>
                      </a:r>
                      <a:r>
                        <a:rPr lang="en-US" altLang="ko-KR" sz="1400" baseline="0" dirty="0" smtClean="0"/>
                        <a:t>. </a:t>
                      </a: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95536" y="2106182"/>
            <a:ext cx="720080" cy="386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8254" y="2011507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31840" y="1676792"/>
            <a:ext cx="2552596" cy="456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32478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0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90944"/>
            <a:ext cx="2552596" cy="4546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25595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6792"/>
            <a:ext cx="2520112" cy="448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27420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42945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월간 내역 확인 화면 </a:t>
                      </a:r>
                      <a:r>
                        <a:rPr lang="en-US" altLang="ko-KR" sz="1400" baseline="0" dirty="0" smtClean="0"/>
                        <a:t>: </a:t>
                      </a:r>
                      <a:r>
                        <a:rPr lang="ko-KR" altLang="en-US" sz="1400" baseline="0" dirty="0" smtClean="0"/>
                        <a:t>수입액 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수입 버튼을 클릭하면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화면으로 전환한다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지출액과 마찬가지로 그 달의 수입액을</a:t>
                      </a:r>
                      <a:r>
                        <a:rPr lang="ko-KR" altLang="en-US" sz="1400" baseline="0" dirty="0" smtClean="0"/>
                        <a:t> 확인할 수 있다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2620251" y="1876280"/>
            <a:ext cx="223557" cy="175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84406" y="162880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31840" y="1676792"/>
            <a:ext cx="2552596" cy="456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32478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07" y="1676792"/>
            <a:ext cx="2560541" cy="456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2339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6792"/>
            <a:ext cx="2520112" cy="448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67020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11447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월간 내역 확인 화면 </a:t>
                      </a:r>
                      <a:r>
                        <a:rPr lang="en-US" altLang="ko-KR" sz="1400" baseline="0" dirty="0" smtClean="0"/>
                        <a:t>: </a:t>
                      </a:r>
                      <a:r>
                        <a:rPr lang="ko-KR" altLang="en-US" sz="1400" baseline="0" dirty="0" smtClean="0"/>
                        <a:t>예산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하단의 예산 </a:t>
                      </a:r>
                      <a:r>
                        <a:rPr lang="ko-KR" altLang="en-US" sz="1400" dirty="0" err="1" smtClean="0"/>
                        <a:t>란을</a:t>
                      </a:r>
                      <a:r>
                        <a:rPr lang="ko-KR" altLang="en-US" sz="1400" dirty="0" smtClean="0"/>
                        <a:t> 클릭하면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</a:t>
                      </a:r>
                      <a:r>
                        <a:rPr lang="ko-KR" altLang="en-US" sz="1400" baseline="0" dirty="0" smtClean="0"/>
                        <a:t>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예산을 설정하고 예산에 따른 지출 정도를 확인할 수 있는 화면이다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총 예산에 따른 총 지출 정도를 보여준다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분류 항목에 따른 예산과 그 지출 정도를 보여준다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142970" y="5805264"/>
            <a:ext cx="432048" cy="389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43608" y="551723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04210" y="1676792"/>
            <a:ext cx="2807856" cy="456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32478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3912" y="2060848"/>
            <a:ext cx="2640216" cy="797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83912" y="2924944"/>
            <a:ext cx="2640216" cy="2886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059832" y="191683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59832" y="285293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15977"/>
            <a:ext cx="256698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5970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3" y="1676792"/>
            <a:ext cx="2560541" cy="456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2339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49918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월간 내역 확인 화면 </a:t>
                      </a:r>
                      <a:r>
                        <a:rPr lang="en-US" altLang="ko-KR" sz="1400" baseline="0" dirty="0" smtClean="0"/>
                        <a:t>: </a:t>
                      </a:r>
                      <a:r>
                        <a:rPr lang="ko-KR" altLang="en-US" sz="1400" baseline="0" dirty="0" smtClean="0"/>
                        <a:t>예산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분류 항목을 선택하면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예산을 작성할 수 있는 화면이다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예산의 항목이 나타나고 클릭과 수정이 불가능하다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예산을 입력할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숫자만 입력이 가능하다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예산 한도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9223372036854775807</a:t>
                      </a:r>
                      <a:endParaRPr lang="en-US" altLang="ko-KR" sz="14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427282" y="2924944"/>
            <a:ext cx="2560541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131840" y="1676792"/>
            <a:ext cx="2552596" cy="456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32478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9590" y="264874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47864" y="2348880"/>
            <a:ext cx="2138793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47864" y="2708920"/>
            <a:ext cx="2138793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49563" y="2336329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32478" y="270892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8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4335115" y="6451305"/>
            <a:ext cx="343776" cy="8371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375510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6" name="자유형 5"/>
          <p:cNvSpPr/>
          <p:nvPr/>
        </p:nvSpPr>
        <p:spPr>
          <a:xfrm>
            <a:off x="6397774" y="5712186"/>
            <a:ext cx="343776" cy="8371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375510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7" name="자유형 6"/>
          <p:cNvSpPr/>
          <p:nvPr/>
        </p:nvSpPr>
        <p:spPr>
          <a:xfrm>
            <a:off x="4335115" y="4645364"/>
            <a:ext cx="343776" cy="11086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87755" y="0"/>
                </a:lnTo>
                <a:lnTo>
                  <a:pt x="187755" y="1211021"/>
                </a:lnTo>
                <a:lnTo>
                  <a:pt x="375510" y="1211021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8" name="자유형 7"/>
          <p:cNvSpPr/>
          <p:nvPr/>
        </p:nvSpPr>
        <p:spPr>
          <a:xfrm>
            <a:off x="6397774" y="4973067"/>
            <a:ext cx="343776" cy="8371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375510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9" name="자유형 8"/>
          <p:cNvSpPr/>
          <p:nvPr/>
        </p:nvSpPr>
        <p:spPr>
          <a:xfrm>
            <a:off x="4335115" y="4645364"/>
            <a:ext cx="343776" cy="3695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87755" y="0"/>
                </a:lnTo>
                <a:lnTo>
                  <a:pt x="187755" y="403673"/>
                </a:lnTo>
                <a:lnTo>
                  <a:pt x="375510" y="403673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0" name="자유형 9"/>
          <p:cNvSpPr/>
          <p:nvPr/>
        </p:nvSpPr>
        <p:spPr>
          <a:xfrm>
            <a:off x="4335115" y="4275804"/>
            <a:ext cx="343776" cy="3695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03673"/>
                </a:moveTo>
                <a:lnTo>
                  <a:pt x="187755" y="403673"/>
                </a:lnTo>
                <a:lnTo>
                  <a:pt x="187755" y="0"/>
                </a:lnTo>
                <a:lnTo>
                  <a:pt x="375510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1" name="자유형 10"/>
          <p:cNvSpPr/>
          <p:nvPr/>
        </p:nvSpPr>
        <p:spPr>
          <a:xfrm>
            <a:off x="4335115" y="3536685"/>
            <a:ext cx="343776" cy="11086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211021"/>
                </a:moveTo>
                <a:lnTo>
                  <a:pt x="187755" y="1211021"/>
                </a:lnTo>
                <a:lnTo>
                  <a:pt x="187755" y="0"/>
                </a:lnTo>
                <a:lnTo>
                  <a:pt x="375510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4" name="자유형 13"/>
          <p:cNvSpPr/>
          <p:nvPr/>
        </p:nvSpPr>
        <p:spPr>
          <a:xfrm>
            <a:off x="2616234" y="4428728"/>
            <a:ext cx="1718881" cy="433271"/>
          </a:xfrm>
          <a:custGeom>
            <a:avLst/>
            <a:gdLst>
              <a:gd name="connsiteX0" fmla="*/ 0 w 1877552"/>
              <a:gd name="connsiteY0" fmla="*/ 0 h 572653"/>
              <a:gd name="connsiteX1" fmla="*/ 1877552 w 1877552"/>
              <a:gd name="connsiteY1" fmla="*/ 0 h 572653"/>
              <a:gd name="connsiteX2" fmla="*/ 1877552 w 1877552"/>
              <a:gd name="connsiteY2" fmla="*/ 572653 h 572653"/>
              <a:gd name="connsiteX3" fmla="*/ 0 w 1877552"/>
              <a:gd name="connsiteY3" fmla="*/ 572653 h 572653"/>
              <a:gd name="connsiteX4" fmla="*/ 0 w 1877552"/>
              <a:gd name="connsiteY4" fmla="*/ 0 h 57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7552" h="572653">
                <a:moveTo>
                  <a:pt x="0" y="0"/>
                </a:moveTo>
                <a:lnTo>
                  <a:pt x="1877552" y="0"/>
                </a:lnTo>
                <a:lnTo>
                  <a:pt x="1877552" y="572653"/>
                </a:lnTo>
                <a:lnTo>
                  <a:pt x="0" y="57265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err="1" smtClean="0">
                <a:latin typeface="+mn-ea"/>
              </a:rPr>
              <a:t>년간내역확인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4678892" y="3320050"/>
            <a:ext cx="1718881" cy="433271"/>
          </a:xfrm>
          <a:custGeom>
            <a:avLst/>
            <a:gdLst>
              <a:gd name="connsiteX0" fmla="*/ 0 w 1877552"/>
              <a:gd name="connsiteY0" fmla="*/ 0 h 572653"/>
              <a:gd name="connsiteX1" fmla="*/ 1877552 w 1877552"/>
              <a:gd name="connsiteY1" fmla="*/ 0 h 572653"/>
              <a:gd name="connsiteX2" fmla="*/ 1877552 w 1877552"/>
              <a:gd name="connsiteY2" fmla="*/ 572653 h 572653"/>
              <a:gd name="connsiteX3" fmla="*/ 0 w 1877552"/>
              <a:gd name="connsiteY3" fmla="*/ 572653 h 572653"/>
              <a:gd name="connsiteX4" fmla="*/ 0 w 1877552"/>
              <a:gd name="connsiteY4" fmla="*/ 0 h 57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7552" h="572653">
                <a:moveTo>
                  <a:pt x="0" y="0"/>
                </a:moveTo>
                <a:lnTo>
                  <a:pt x="1877552" y="0"/>
                </a:lnTo>
                <a:lnTo>
                  <a:pt x="1877552" y="572653"/>
                </a:lnTo>
                <a:lnTo>
                  <a:pt x="0" y="57265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수입</a:t>
            </a:r>
            <a:r>
              <a:rPr lang="en-US" altLang="ko-KR" sz="1400" b="1" kern="1200" dirty="0" smtClean="0">
                <a:latin typeface="+mn-ea"/>
              </a:rPr>
              <a:t>,</a:t>
            </a:r>
            <a:r>
              <a:rPr lang="ko-KR" altLang="en-US" sz="1400" b="1" kern="1200" dirty="0" err="1" smtClean="0">
                <a:latin typeface="+mn-ea"/>
              </a:rPr>
              <a:t>지출합게보기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4678892" y="4059168"/>
            <a:ext cx="1718881" cy="433271"/>
          </a:xfrm>
          <a:custGeom>
            <a:avLst/>
            <a:gdLst>
              <a:gd name="connsiteX0" fmla="*/ 0 w 1877552"/>
              <a:gd name="connsiteY0" fmla="*/ 0 h 572653"/>
              <a:gd name="connsiteX1" fmla="*/ 1877552 w 1877552"/>
              <a:gd name="connsiteY1" fmla="*/ 0 h 572653"/>
              <a:gd name="connsiteX2" fmla="*/ 1877552 w 1877552"/>
              <a:gd name="connsiteY2" fmla="*/ 572653 h 572653"/>
              <a:gd name="connsiteX3" fmla="*/ 0 w 1877552"/>
              <a:gd name="connsiteY3" fmla="*/ 572653 h 572653"/>
              <a:gd name="connsiteX4" fmla="*/ 0 w 1877552"/>
              <a:gd name="connsiteY4" fmla="*/ 0 h 57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7552" h="572653">
                <a:moveTo>
                  <a:pt x="0" y="0"/>
                </a:moveTo>
                <a:lnTo>
                  <a:pt x="1877552" y="0"/>
                </a:lnTo>
                <a:lnTo>
                  <a:pt x="1877552" y="572653"/>
                </a:lnTo>
                <a:lnTo>
                  <a:pt x="0" y="5726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그래프보기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4678892" y="4798288"/>
            <a:ext cx="1718881" cy="433271"/>
          </a:xfrm>
          <a:custGeom>
            <a:avLst/>
            <a:gdLst>
              <a:gd name="connsiteX0" fmla="*/ 0 w 1877552"/>
              <a:gd name="connsiteY0" fmla="*/ 0 h 572653"/>
              <a:gd name="connsiteX1" fmla="*/ 1877552 w 1877552"/>
              <a:gd name="connsiteY1" fmla="*/ 0 h 572653"/>
              <a:gd name="connsiteX2" fmla="*/ 1877552 w 1877552"/>
              <a:gd name="connsiteY2" fmla="*/ 572653 h 572653"/>
              <a:gd name="connsiteX3" fmla="*/ 0 w 1877552"/>
              <a:gd name="connsiteY3" fmla="*/ 572653 h 572653"/>
              <a:gd name="connsiteX4" fmla="*/ 0 w 1877552"/>
              <a:gd name="connsiteY4" fmla="*/ 0 h 57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7552" h="572653">
                <a:moveTo>
                  <a:pt x="0" y="0"/>
                </a:moveTo>
                <a:lnTo>
                  <a:pt x="1877552" y="0"/>
                </a:lnTo>
                <a:lnTo>
                  <a:pt x="1877552" y="572653"/>
                </a:lnTo>
                <a:lnTo>
                  <a:pt x="0" y="57265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err="1" smtClean="0">
                <a:latin typeface="+mn-ea"/>
              </a:rPr>
              <a:t>월단위</a:t>
            </a:r>
            <a:r>
              <a:rPr lang="ko-KR" altLang="en-US" sz="1400" b="1" kern="1200" dirty="0" smtClean="0">
                <a:latin typeface="+mn-ea"/>
              </a:rPr>
              <a:t> 수입지출액보기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6741551" y="4798288"/>
            <a:ext cx="1718881" cy="433271"/>
          </a:xfrm>
          <a:custGeom>
            <a:avLst/>
            <a:gdLst>
              <a:gd name="connsiteX0" fmla="*/ 0 w 1877552"/>
              <a:gd name="connsiteY0" fmla="*/ 0 h 572653"/>
              <a:gd name="connsiteX1" fmla="*/ 1877552 w 1877552"/>
              <a:gd name="connsiteY1" fmla="*/ 0 h 572653"/>
              <a:gd name="connsiteX2" fmla="*/ 1877552 w 1877552"/>
              <a:gd name="connsiteY2" fmla="*/ 572653 h 572653"/>
              <a:gd name="connsiteX3" fmla="*/ 0 w 1877552"/>
              <a:gd name="connsiteY3" fmla="*/ 572653 h 572653"/>
              <a:gd name="connsiteX4" fmla="*/ 0 w 1877552"/>
              <a:gd name="connsiteY4" fmla="*/ 0 h 57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7552" h="572653">
                <a:moveTo>
                  <a:pt x="0" y="0"/>
                </a:moveTo>
                <a:lnTo>
                  <a:pt x="1877552" y="0"/>
                </a:lnTo>
                <a:lnTo>
                  <a:pt x="1877552" y="572653"/>
                </a:lnTo>
                <a:lnTo>
                  <a:pt x="0" y="57265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해당월 </a:t>
            </a:r>
            <a:r>
              <a:rPr lang="ko-KR" altLang="en-US" sz="1400" b="1" kern="1200" dirty="0" err="1" smtClean="0">
                <a:latin typeface="+mn-ea"/>
              </a:rPr>
              <a:t>홈화면</a:t>
            </a:r>
            <a:r>
              <a:rPr lang="ko-KR" altLang="en-US" sz="1400" b="1" kern="1200" dirty="0" smtClean="0">
                <a:latin typeface="+mn-ea"/>
              </a:rPr>
              <a:t> 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4678892" y="5537406"/>
            <a:ext cx="1718881" cy="433271"/>
          </a:xfrm>
          <a:custGeom>
            <a:avLst/>
            <a:gdLst>
              <a:gd name="connsiteX0" fmla="*/ 0 w 1877552"/>
              <a:gd name="connsiteY0" fmla="*/ 0 h 572653"/>
              <a:gd name="connsiteX1" fmla="*/ 1877552 w 1877552"/>
              <a:gd name="connsiteY1" fmla="*/ 0 h 572653"/>
              <a:gd name="connsiteX2" fmla="*/ 1877552 w 1877552"/>
              <a:gd name="connsiteY2" fmla="*/ 572653 h 572653"/>
              <a:gd name="connsiteX3" fmla="*/ 0 w 1877552"/>
              <a:gd name="connsiteY3" fmla="*/ 572653 h 572653"/>
              <a:gd name="connsiteX4" fmla="*/ 0 w 1877552"/>
              <a:gd name="connsiteY4" fmla="*/ 0 h 57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7552" h="572653">
                <a:moveTo>
                  <a:pt x="0" y="0"/>
                </a:moveTo>
                <a:lnTo>
                  <a:pt x="1877552" y="0"/>
                </a:lnTo>
                <a:lnTo>
                  <a:pt x="1877552" y="572653"/>
                </a:lnTo>
                <a:lnTo>
                  <a:pt x="0" y="57265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수입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6741551" y="5537406"/>
            <a:ext cx="1718881" cy="433271"/>
          </a:xfrm>
          <a:custGeom>
            <a:avLst/>
            <a:gdLst>
              <a:gd name="connsiteX0" fmla="*/ 0 w 1877552"/>
              <a:gd name="connsiteY0" fmla="*/ 0 h 572653"/>
              <a:gd name="connsiteX1" fmla="*/ 1877552 w 1877552"/>
              <a:gd name="connsiteY1" fmla="*/ 0 h 572653"/>
              <a:gd name="connsiteX2" fmla="*/ 1877552 w 1877552"/>
              <a:gd name="connsiteY2" fmla="*/ 572653 h 572653"/>
              <a:gd name="connsiteX3" fmla="*/ 0 w 1877552"/>
              <a:gd name="connsiteY3" fmla="*/ 572653 h 572653"/>
              <a:gd name="connsiteX4" fmla="*/ 0 w 1877552"/>
              <a:gd name="connsiteY4" fmla="*/ 0 h 57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7552" h="572653">
                <a:moveTo>
                  <a:pt x="0" y="0"/>
                </a:moveTo>
                <a:lnTo>
                  <a:pt x="1877552" y="0"/>
                </a:lnTo>
                <a:lnTo>
                  <a:pt x="1877552" y="572653"/>
                </a:lnTo>
                <a:lnTo>
                  <a:pt x="0" y="57265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수입</a:t>
            </a:r>
            <a:r>
              <a:rPr lang="en-US" altLang="ko-KR" sz="1400" b="1" kern="1200" dirty="0" smtClean="0">
                <a:latin typeface="+mn-ea"/>
              </a:rPr>
              <a:t>,</a:t>
            </a:r>
            <a:r>
              <a:rPr lang="ko-KR" altLang="en-US" sz="1400" b="1" kern="1200" dirty="0" smtClean="0">
                <a:latin typeface="+mn-ea"/>
              </a:rPr>
              <a:t>지출합계보기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2616234" y="6276526"/>
            <a:ext cx="1718881" cy="433271"/>
          </a:xfrm>
          <a:custGeom>
            <a:avLst/>
            <a:gdLst>
              <a:gd name="connsiteX0" fmla="*/ 0 w 1877552"/>
              <a:gd name="connsiteY0" fmla="*/ 0 h 572653"/>
              <a:gd name="connsiteX1" fmla="*/ 1877552 w 1877552"/>
              <a:gd name="connsiteY1" fmla="*/ 0 h 572653"/>
              <a:gd name="connsiteX2" fmla="*/ 1877552 w 1877552"/>
              <a:gd name="connsiteY2" fmla="*/ 572653 h 572653"/>
              <a:gd name="connsiteX3" fmla="*/ 0 w 1877552"/>
              <a:gd name="connsiteY3" fmla="*/ 572653 h 572653"/>
              <a:gd name="connsiteX4" fmla="*/ 0 w 1877552"/>
              <a:gd name="connsiteY4" fmla="*/ 0 h 57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7552" h="572653">
                <a:moveTo>
                  <a:pt x="0" y="0"/>
                </a:moveTo>
                <a:lnTo>
                  <a:pt x="1877552" y="0"/>
                </a:lnTo>
                <a:lnTo>
                  <a:pt x="1877552" y="572653"/>
                </a:lnTo>
                <a:lnTo>
                  <a:pt x="0" y="57265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검색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4678892" y="6276526"/>
            <a:ext cx="1718881" cy="433271"/>
          </a:xfrm>
          <a:custGeom>
            <a:avLst/>
            <a:gdLst>
              <a:gd name="connsiteX0" fmla="*/ 0 w 1877552"/>
              <a:gd name="connsiteY0" fmla="*/ 0 h 572653"/>
              <a:gd name="connsiteX1" fmla="*/ 1877552 w 1877552"/>
              <a:gd name="connsiteY1" fmla="*/ 0 h 572653"/>
              <a:gd name="connsiteX2" fmla="*/ 1877552 w 1877552"/>
              <a:gd name="connsiteY2" fmla="*/ 572653 h 572653"/>
              <a:gd name="connsiteX3" fmla="*/ 0 w 1877552"/>
              <a:gd name="connsiteY3" fmla="*/ 572653 h 572653"/>
              <a:gd name="connsiteX4" fmla="*/ 0 w 1877552"/>
              <a:gd name="connsiteY4" fmla="*/ 0 h 57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7552" h="572653">
                <a:moveTo>
                  <a:pt x="0" y="0"/>
                </a:moveTo>
                <a:lnTo>
                  <a:pt x="1877552" y="0"/>
                </a:lnTo>
                <a:lnTo>
                  <a:pt x="1877552" y="572653"/>
                </a:lnTo>
                <a:lnTo>
                  <a:pt x="0" y="57265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영수증보기</a:t>
            </a:r>
            <a:endParaRPr lang="ko-KR" altLang="en-US" sz="1400" b="1" kern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265634" y="4645363"/>
            <a:ext cx="350600" cy="1847798"/>
            <a:chOff x="2123728" y="2989321"/>
            <a:chExt cx="382964" cy="2018370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2123728" y="2989322"/>
              <a:ext cx="382964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2123728" y="2989321"/>
              <a:ext cx="0" cy="201837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2123728" y="5007690"/>
              <a:ext cx="382964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cxnSp>
        <p:nvCxnSpPr>
          <p:cNvPr id="29" name="직선 연결선 28"/>
          <p:cNvCxnSpPr/>
          <p:nvPr/>
        </p:nvCxnSpPr>
        <p:spPr>
          <a:xfrm>
            <a:off x="2123728" y="0"/>
            <a:ext cx="0" cy="442872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7380875" y="2400496"/>
            <a:ext cx="143453" cy="3084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71726" y="0"/>
                </a:lnTo>
                <a:lnTo>
                  <a:pt x="71726" y="308424"/>
                </a:lnTo>
                <a:lnTo>
                  <a:pt x="143453" y="308424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6" name="자유형 25"/>
          <p:cNvSpPr/>
          <p:nvPr/>
        </p:nvSpPr>
        <p:spPr>
          <a:xfrm>
            <a:off x="7468089" y="942904"/>
            <a:ext cx="143453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143453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2" name="자유형 31"/>
          <p:cNvSpPr/>
          <p:nvPr/>
        </p:nvSpPr>
        <p:spPr>
          <a:xfrm>
            <a:off x="7380875" y="2092071"/>
            <a:ext cx="143453" cy="3084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08424"/>
                </a:moveTo>
                <a:lnTo>
                  <a:pt x="71726" y="308424"/>
                </a:lnTo>
                <a:lnTo>
                  <a:pt x="71726" y="0"/>
                </a:lnTo>
                <a:lnTo>
                  <a:pt x="143453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8" name="자유형 37"/>
          <p:cNvSpPr/>
          <p:nvPr/>
        </p:nvSpPr>
        <p:spPr>
          <a:xfrm>
            <a:off x="5724128" y="2322512"/>
            <a:ext cx="143453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143453" y="4572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41" name="자유형 40"/>
          <p:cNvSpPr/>
          <p:nvPr/>
        </p:nvSpPr>
        <p:spPr>
          <a:xfrm>
            <a:off x="5802575" y="456280"/>
            <a:ext cx="143453" cy="3084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08424"/>
                </a:moveTo>
                <a:lnTo>
                  <a:pt x="71726" y="308424"/>
                </a:lnTo>
                <a:lnTo>
                  <a:pt x="71726" y="0"/>
                </a:lnTo>
                <a:lnTo>
                  <a:pt x="143453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42" name="자유형 41"/>
          <p:cNvSpPr/>
          <p:nvPr/>
        </p:nvSpPr>
        <p:spPr>
          <a:xfrm>
            <a:off x="5017549" y="738792"/>
            <a:ext cx="143453" cy="15421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71726" y="0"/>
                </a:lnTo>
                <a:lnTo>
                  <a:pt x="71726" y="154212"/>
                </a:lnTo>
                <a:lnTo>
                  <a:pt x="143453" y="154212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43" name="자유형 42"/>
          <p:cNvSpPr/>
          <p:nvPr/>
        </p:nvSpPr>
        <p:spPr>
          <a:xfrm>
            <a:off x="5017549" y="584579"/>
            <a:ext cx="143453" cy="15421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54212"/>
                </a:moveTo>
                <a:lnTo>
                  <a:pt x="71726" y="154212"/>
                </a:lnTo>
                <a:lnTo>
                  <a:pt x="71726" y="0"/>
                </a:lnTo>
                <a:lnTo>
                  <a:pt x="143453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44" name="자유형 43"/>
          <p:cNvSpPr/>
          <p:nvPr/>
        </p:nvSpPr>
        <p:spPr>
          <a:xfrm>
            <a:off x="4255431" y="545013"/>
            <a:ext cx="1512000" cy="38755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카드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45" name="자유형 44"/>
          <p:cNvSpPr/>
          <p:nvPr/>
        </p:nvSpPr>
        <p:spPr>
          <a:xfrm>
            <a:off x="5967255" y="325374"/>
            <a:ext cx="1512000" cy="352326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err="1" smtClean="0">
                <a:latin typeface="+mn-ea"/>
              </a:rPr>
              <a:t>지출방식에따른</a:t>
            </a:r>
            <a:r>
              <a:rPr lang="ko-KR" altLang="en-US" sz="1400" b="1" kern="1200" dirty="0" smtClean="0">
                <a:latin typeface="+mn-ea"/>
              </a:rPr>
              <a:t> 원형그래프보기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46" name="자유형 45"/>
          <p:cNvSpPr/>
          <p:nvPr/>
        </p:nvSpPr>
        <p:spPr>
          <a:xfrm>
            <a:off x="5967255" y="830172"/>
            <a:ext cx="1512000" cy="352326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항목보기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47" name="자유형 46"/>
          <p:cNvSpPr/>
          <p:nvPr/>
        </p:nvSpPr>
        <p:spPr>
          <a:xfrm>
            <a:off x="7596336" y="386427"/>
            <a:ext cx="1512000" cy="352326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err="1" smtClean="0">
                <a:latin typeface="+mn-ea"/>
              </a:rPr>
              <a:t>한달지출액내역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48" name="자유형 47"/>
          <p:cNvSpPr/>
          <p:nvPr/>
        </p:nvSpPr>
        <p:spPr>
          <a:xfrm>
            <a:off x="7596336" y="812460"/>
            <a:ext cx="1512000" cy="352326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smtClean="0">
                <a:latin typeface="+mn-ea"/>
              </a:rPr>
              <a:t>1</a:t>
            </a:r>
            <a:r>
              <a:rPr lang="ko-KR" altLang="en-US" sz="1400" b="1" kern="1200" dirty="0" smtClean="0">
                <a:latin typeface="+mn-ea"/>
              </a:rPr>
              <a:t>년치 </a:t>
            </a:r>
            <a:r>
              <a:rPr lang="ko-KR" altLang="en-US" sz="1400" b="1" kern="1200" dirty="0" err="1" smtClean="0">
                <a:latin typeface="+mn-ea"/>
              </a:rPr>
              <a:t>달단위</a:t>
            </a:r>
            <a:r>
              <a:rPr lang="ko-KR" altLang="en-US" sz="1400" b="1" kern="1200" dirty="0" smtClean="0">
                <a:latin typeface="+mn-ea"/>
              </a:rPr>
              <a:t> 그래프 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49" name="자유형 48"/>
          <p:cNvSpPr/>
          <p:nvPr/>
        </p:nvSpPr>
        <p:spPr>
          <a:xfrm>
            <a:off x="7596336" y="1220481"/>
            <a:ext cx="1512000" cy="352326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영수증보기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4255431" y="2180388"/>
            <a:ext cx="1512000" cy="38755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자산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1" name="자유형 50"/>
          <p:cNvSpPr/>
          <p:nvPr/>
        </p:nvSpPr>
        <p:spPr>
          <a:xfrm>
            <a:off x="5861096" y="2180388"/>
            <a:ext cx="1512000" cy="387559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자산내역보기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7556523" y="1781087"/>
            <a:ext cx="1512000" cy="352326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초기금액내역확인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4" name="자유형 53"/>
          <p:cNvSpPr/>
          <p:nvPr/>
        </p:nvSpPr>
        <p:spPr>
          <a:xfrm>
            <a:off x="7556523" y="2204947"/>
            <a:ext cx="1512000" cy="352326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자산내역확인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56" name="자유형 55"/>
          <p:cNvSpPr/>
          <p:nvPr/>
        </p:nvSpPr>
        <p:spPr>
          <a:xfrm>
            <a:off x="7556523" y="2660641"/>
            <a:ext cx="1512000" cy="352326"/>
          </a:xfrm>
          <a:custGeom>
            <a:avLst/>
            <a:gdLst>
              <a:gd name="connsiteX0" fmla="*/ 0 w 717267"/>
              <a:gd name="connsiteY0" fmla="*/ 0 h 218766"/>
              <a:gd name="connsiteX1" fmla="*/ 717267 w 717267"/>
              <a:gd name="connsiteY1" fmla="*/ 0 h 218766"/>
              <a:gd name="connsiteX2" fmla="*/ 717267 w 717267"/>
              <a:gd name="connsiteY2" fmla="*/ 218766 h 218766"/>
              <a:gd name="connsiteX3" fmla="*/ 0 w 717267"/>
              <a:gd name="connsiteY3" fmla="*/ 218766 h 218766"/>
              <a:gd name="connsiteX4" fmla="*/ 0 w 717267"/>
              <a:gd name="connsiteY4" fmla="*/ 0 h 2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67" h="218766">
                <a:moveTo>
                  <a:pt x="0" y="0"/>
                </a:moveTo>
                <a:lnTo>
                  <a:pt x="717267" y="0"/>
                </a:lnTo>
                <a:lnTo>
                  <a:pt x="717267" y="218766"/>
                </a:lnTo>
                <a:lnTo>
                  <a:pt x="0" y="2187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175" tIns="3175" rIns="3175" bIns="31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인출</a:t>
            </a:r>
            <a:endParaRPr lang="ko-KR" altLang="en-US" sz="1400" b="1" kern="1200" dirty="0">
              <a:latin typeface="+mn-ea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4129778" y="-552668"/>
            <a:ext cx="105758" cy="1257027"/>
            <a:chOff x="3995913" y="-25153"/>
            <a:chExt cx="105758" cy="4028430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4009091" y="-25153"/>
              <a:ext cx="0" cy="40284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3995913" y="3990099"/>
              <a:ext cx="10575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2110850" y="4312232"/>
            <a:ext cx="105758" cy="1257027"/>
            <a:chOff x="3995913" y="-25153"/>
            <a:chExt cx="105758" cy="4028430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4009091" y="-25153"/>
              <a:ext cx="0" cy="40284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H="1">
              <a:off x="3995913" y="3990099"/>
              <a:ext cx="10575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/>
          <p:cNvGrpSpPr/>
          <p:nvPr/>
        </p:nvGrpSpPr>
        <p:grpSpPr>
          <a:xfrm>
            <a:off x="4125519" y="700247"/>
            <a:ext cx="105758" cy="1693407"/>
            <a:chOff x="3995913" y="-1423632"/>
            <a:chExt cx="105758" cy="5426909"/>
          </a:xfrm>
        </p:grpSpPr>
        <p:cxnSp>
          <p:nvCxnSpPr>
            <p:cNvPr id="69" name="직선 연결선 68"/>
            <p:cNvCxnSpPr/>
            <p:nvPr/>
          </p:nvCxnSpPr>
          <p:spPr>
            <a:xfrm>
              <a:off x="4009091" y="-1423632"/>
              <a:ext cx="0" cy="5426909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H="1">
              <a:off x="3995913" y="3990099"/>
              <a:ext cx="10575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자유형 70"/>
          <p:cNvSpPr/>
          <p:nvPr/>
        </p:nvSpPr>
        <p:spPr>
          <a:xfrm flipV="1">
            <a:off x="5802575" y="762795"/>
            <a:ext cx="143453" cy="3084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08424"/>
                </a:moveTo>
                <a:lnTo>
                  <a:pt x="71726" y="308424"/>
                </a:lnTo>
                <a:lnTo>
                  <a:pt x="71726" y="0"/>
                </a:lnTo>
                <a:lnTo>
                  <a:pt x="143453" y="0"/>
                </a:lnTo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grpSp>
        <p:nvGrpSpPr>
          <p:cNvPr id="74" name="그룹 73"/>
          <p:cNvGrpSpPr/>
          <p:nvPr/>
        </p:nvGrpSpPr>
        <p:grpSpPr>
          <a:xfrm flipV="1">
            <a:off x="7517513" y="513777"/>
            <a:ext cx="105758" cy="486623"/>
            <a:chOff x="3995913" y="2443779"/>
            <a:chExt cx="105758" cy="1559494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4009091" y="2443779"/>
              <a:ext cx="0" cy="1559494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 flipH="1">
              <a:off x="3995913" y="3990099"/>
              <a:ext cx="10575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/>
          <p:cNvGrpSpPr/>
          <p:nvPr/>
        </p:nvGrpSpPr>
        <p:grpSpPr>
          <a:xfrm>
            <a:off x="7517513" y="908720"/>
            <a:ext cx="105758" cy="522068"/>
            <a:chOff x="3995913" y="2330191"/>
            <a:chExt cx="105758" cy="1673086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4009091" y="2330191"/>
              <a:ext cx="0" cy="1673086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H="1">
              <a:off x="3995913" y="3990099"/>
              <a:ext cx="105758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668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00808"/>
            <a:ext cx="2547057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74801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6792"/>
            <a:ext cx="2520112" cy="448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5812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057748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카드</a:t>
                      </a:r>
                      <a:endParaRPr lang="en-US" altLang="ko-KR" sz="140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하단의 카드 </a:t>
                      </a:r>
                      <a:r>
                        <a:rPr lang="ko-KR" altLang="en-US" sz="1400" dirty="0" err="1" smtClean="0"/>
                        <a:t>란을</a:t>
                      </a:r>
                      <a:r>
                        <a:rPr lang="ko-KR" altLang="en-US" sz="1400" dirty="0" smtClean="0"/>
                        <a:t> 클릭하면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</a:t>
                      </a:r>
                      <a:r>
                        <a:rPr lang="ko-KR" altLang="en-US" sz="1400" baseline="0" dirty="0" smtClean="0"/>
                        <a:t>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그 달의 지출을 지출방식</a:t>
                      </a: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baseline="0" dirty="0" smtClean="0"/>
                        <a:t>현금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체크카드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신용카드</a:t>
                      </a:r>
                      <a:r>
                        <a:rPr lang="en-US" altLang="ko-KR" sz="1400" baseline="0" dirty="0" smtClean="0"/>
                        <a:t>)</a:t>
                      </a:r>
                      <a:r>
                        <a:rPr lang="ko-KR" altLang="en-US" sz="1400" baseline="0" dirty="0" smtClean="0"/>
                        <a:t>에 따라 보여준다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그래프는 클릭이 불가하다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763688" y="5848180"/>
            <a:ext cx="432048" cy="389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664326" y="5560148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59832" y="1676792"/>
            <a:ext cx="2592288" cy="456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32478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31840" y="2132856"/>
            <a:ext cx="2446250" cy="2232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680550" y="198884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5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405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2547057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93235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589682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카드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그래프에 대한 상세 항목이다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지출 내역을 구체적으로 액수까지 확인할 수 있다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 하나의 항목을 클릭하면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화면으로 전환한다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클릭된 항목에 대한 한달 지출액과 내역을 보여준다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/>
                        <a:t>해당 항목의 지출액을 </a:t>
                      </a:r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년 달 단위의 그래프로 보여준다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클릭은 불가하지만 좌우로 스크롤이 가능하다</a:t>
                      </a:r>
                      <a:r>
                        <a:rPr lang="en-US" altLang="ko-KR" sz="1400" baseline="0" dirty="0" smtClean="0"/>
                        <a:t>. 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/>
                        <a:t>그래프에 대한 상세한 내역으로 클릭 시 영수증 화면으로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95535" y="4365104"/>
            <a:ext cx="254705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47935" y="411195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82" y="1700808"/>
            <a:ext cx="254705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087415" y="2132856"/>
            <a:ext cx="2566987" cy="1095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13125" y="1670638"/>
            <a:ext cx="2711003" cy="449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87415" y="198884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942592" y="153277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085133" y="3814718"/>
            <a:ext cx="2566987" cy="585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013125" y="357301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57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17" y="1663984"/>
            <a:ext cx="2527303" cy="450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42432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6792"/>
            <a:ext cx="2520112" cy="448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0098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29580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자산</a:t>
                      </a:r>
                      <a:endParaRPr lang="en-US" altLang="ko-KR" sz="140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하단의 자산 </a:t>
                      </a:r>
                      <a:r>
                        <a:rPr lang="ko-KR" altLang="en-US" sz="1400" dirty="0" err="1" smtClean="0"/>
                        <a:t>란을</a:t>
                      </a:r>
                      <a:r>
                        <a:rPr lang="ko-KR" altLang="en-US" sz="1400" dirty="0" smtClean="0"/>
                        <a:t> 클릭하면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</a:t>
                      </a:r>
                      <a:r>
                        <a:rPr lang="ko-KR" altLang="en-US" sz="1400" baseline="0" dirty="0" smtClean="0"/>
                        <a:t>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자산의 총 합계와 각각의 분류에 따른 액수를 보여준다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총합계만 클릭이 불가능하다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2411760" y="5805264"/>
            <a:ext cx="432048" cy="389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2398" y="5560148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59832" y="1676792"/>
            <a:ext cx="2592288" cy="456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32478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20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6899"/>
            <a:ext cx="2592288" cy="461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96165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63984"/>
            <a:ext cx="2527303" cy="450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8150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629822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자산</a:t>
                      </a:r>
                      <a:endParaRPr lang="en-US" altLang="ko-KR" sz="140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자산 분류 항목을 클릭하면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해당 분류 항목의 초기 금액과 내역을 확인할 수 있다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276463" y="2492896"/>
            <a:ext cx="2619604" cy="255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8770" y="2264295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30218" y="1676792"/>
            <a:ext cx="2851517" cy="456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32478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5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061" y="1700809"/>
            <a:ext cx="2547059" cy="4536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60359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6899"/>
            <a:ext cx="2592288" cy="461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6590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147300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자산</a:t>
                      </a:r>
                      <a:endParaRPr lang="en-US" altLang="ko-KR" sz="140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초기 금액을 클릭하면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초기 금액을 작성할 수 있는 화면이다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항목은 클릭과 입력이 불가능하다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금액은 클릭하여 입력할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이 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숫자만 입력이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276463" y="2165684"/>
            <a:ext cx="2619604" cy="255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8770" y="187765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30218" y="1676792"/>
            <a:ext cx="2851517" cy="456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32478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25054" y="2318084"/>
            <a:ext cx="2242913" cy="255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65191" y="2741748"/>
            <a:ext cx="2242913" cy="255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032478" y="213285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2478" y="26028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18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062" y="1700808"/>
            <a:ext cx="254705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605476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6899"/>
            <a:ext cx="2592288" cy="461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1407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299630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화면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자산</a:t>
                      </a:r>
                      <a:endParaRPr lang="en-US" altLang="ko-KR" sz="140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자산의 내역을 클릭하면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이체 영수증 화면으로 기능은 영수증 화면과 같다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276463" y="2431085"/>
            <a:ext cx="2619604" cy="280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8770" y="220486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05061" y="1676792"/>
            <a:ext cx="2547059" cy="456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32478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325" y="1694153"/>
            <a:ext cx="2550795" cy="454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74600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6899"/>
            <a:ext cx="2592288" cy="461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88144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38609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화면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자산</a:t>
                      </a:r>
                      <a:endParaRPr lang="en-US" altLang="ko-KR" sz="140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상단의 인출 버튼을 클릭하면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자산을 인출할 수 있는 기능이 있는 화면이다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거래일 클릭 시 달력 </a:t>
                      </a:r>
                      <a:r>
                        <a:rPr lang="ko-KR" altLang="en-US" sz="1400" baseline="0" dirty="0" err="1" smtClean="0"/>
                        <a:t>팝업창이</a:t>
                      </a:r>
                      <a:r>
                        <a:rPr lang="ko-KR" altLang="en-US" sz="1400" baseline="0" dirty="0" smtClean="0"/>
                        <a:t> 뜨고 날짜를 클릭하여 선택할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항목은 클릭과 수정이 불가능하다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금액은 숫자만 입력이 가능하고 내역은 숫자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문자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특수문자 모두 입력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2457509" y="1908654"/>
            <a:ext cx="367904" cy="179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123728" y="1706899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05061" y="1676792"/>
            <a:ext cx="2547059" cy="456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32478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79392" y="2171029"/>
            <a:ext cx="2394659" cy="249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79391" y="2504253"/>
            <a:ext cx="2394659" cy="227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179393" y="2780928"/>
            <a:ext cx="2394658" cy="609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64" y="3016459"/>
            <a:ext cx="1836225" cy="327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611560" y="3013244"/>
            <a:ext cx="1827554" cy="3080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>
            <a:endCxn id="18" idx="1"/>
          </p:cNvCxnSpPr>
          <p:nvPr/>
        </p:nvCxnSpPr>
        <p:spPr>
          <a:xfrm flipV="1">
            <a:off x="2457509" y="2295959"/>
            <a:ext cx="721883" cy="72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3131226" y="1938307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87824" y="249289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947368" y="285661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10911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4153"/>
            <a:ext cx="2550795" cy="454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09901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145304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화면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자산</a:t>
                      </a:r>
                      <a:endParaRPr lang="en-US" altLang="ko-KR" sz="140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수입 내역에서 보기를 설정하거나 설정하지 않을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수입 내역에서 보기를 설정했을 경우의 화면으로 수입 내역에서 확인할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수입 내역에서 보기를 설정하지 않았을 경우의 화면으로 수입 내역에서 확인할 수 없다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12422" y="15567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791046" y="402331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30704" y="3475225"/>
            <a:ext cx="2394658" cy="457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51520" y="3501008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1" y="1556793"/>
            <a:ext cx="125331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60" y="4028086"/>
            <a:ext cx="1339544" cy="2385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3827808" y="1556792"/>
            <a:ext cx="1277428" cy="2232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106432" y="4028086"/>
            <a:ext cx="1401672" cy="2353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31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4153"/>
            <a:ext cx="2550795" cy="454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062" y="1700807"/>
            <a:ext cx="2547058" cy="453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7117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2261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82824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월간 내역 확인 화면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카드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저장 버튼을 클릭 시 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인출 내역을 확인할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취소 버튼 클릭</a:t>
                      </a:r>
                      <a:r>
                        <a:rPr lang="ko-KR" altLang="en-US" sz="1400" baseline="0" dirty="0" smtClean="0"/>
                        <a:t> 시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전환되지만 인출 내역은 저장되지 않는다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2643547" y="1844824"/>
            <a:ext cx="299045" cy="31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9890" y="162880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13125" y="1670638"/>
            <a:ext cx="2711003" cy="449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42592" y="153277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4204" y="1844824"/>
            <a:ext cx="299045" cy="31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52158" y="162880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28926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3" y="1700808"/>
            <a:ext cx="2515033" cy="447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283602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년간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455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년간 내역 확인 화면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홈 화면의 상단의 날짜를 클릭 시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해당 년도의 수입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지출 합계를 확인할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월 단위의 지출 액을 그래프로 보여준다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클릭은 불가능하다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좌우로 </a:t>
                      </a:r>
                      <a:r>
                        <a:rPr lang="ko-KR" altLang="en-US" sz="1400" baseline="0" dirty="0" err="1" smtClean="0"/>
                        <a:t>스크롤하여</a:t>
                      </a:r>
                      <a:r>
                        <a:rPr lang="ko-KR" altLang="en-US" sz="1400" baseline="0" dirty="0" smtClean="0"/>
                        <a:t> 월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년 이동이 가능하다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년간 수입과 지출액의 총 합계를 보여준다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클릭은 불가능하다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월 단위의 수입과 지출액의 총 합계를 보여준다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클릭 시 바로</a:t>
                      </a:r>
                      <a:r>
                        <a:rPr lang="ko-KR" altLang="en-US" sz="1400" baseline="0" dirty="0" smtClean="0"/>
                        <a:t> 해당 월의 홈 화면으로 전환된다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상하로 스크롤이 가능하다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59768" y="1860349"/>
            <a:ext cx="963960" cy="278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71736" y="1850530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8"/>
            <a:ext cx="250662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971117" y="1670638"/>
            <a:ext cx="2808670" cy="4638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931447" y="155679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059832" y="2132856"/>
            <a:ext cx="2592288" cy="924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075463" y="3501008"/>
            <a:ext cx="2592288" cy="2664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987824" y="2060848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15816" y="3501008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40252" y="3143996"/>
            <a:ext cx="2627500" cy="285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871986" y="2998466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1221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홈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5785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프로그램의 홈 화면</a:t>
                      </a:r>
                      <a:endParaRPr lang="en-US" altLang="ko-KR" sz="1400" baseline="0" dirty="0" smtClean="0"/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aseline="0" dirty="0" smtClean="0"/>
                        <a:t>달력을 좌우로 스크롤 시 이전달과 다음달로 이동이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aseline="0" dirty="0" smtClean="0"/>
                        <a:t>버튼 클릭 시 달력이 어느 날짜에 있더라도 오늘 날짜로 달력이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aseline="0" dirty="0" smtClean="0"/>
                        <a:t>+ </a:t>
                      </a:r>
                      <a:r>
                        <a:rPr lang="ko-KR" altLang="en-US" sz="1400" baseline="0" dirty="0" smtClean="0"/>
                        <a:t>버튼을 클릭하거나 달력의 날짜를 오래 클릭하면 입금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지출 내역을 작성하는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98440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13" y="1484784"/>
            <a:ext cx="2870495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>
            <a:off x="4283968" y="1672005"/>
            <a:ext cx="348519" cy="316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63688" y="2420888"/>
            <a:ext cx="2880320" cy="2520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72814" y="227687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63688" y="6237312"/>
            <a:ext cx="495672" cy="2796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475656" y="6224297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5736" y="4531736"/>
            <a:ext cx="409646" cy="409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9" idx="4"/>
          </p:cNvCxnSpPr>
          <p:nvPr/>
        </p:nvCxnSpPr>
        <p:spPr>
          <a:xfrm rot="5400000">
            <a:off x="2235661" y="2358561"/>
            <a:ext cx="2592288" cy="1852846"/>
          </a:xfrm>
          <a:prstGeom prst="bentConnector3">
            <a:avLst>
              <a:gd name="adj1" fmla="val 9798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211960" y="4387720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5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87" y="1700808"/>
            <a:ext cx="250662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90" y="1700808"/>
            <a:ext cx="250663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514950"/>
              </p:ext>
            </p:extLst>
          </p:nvPr>
        </p:nvGraphicFramePr>
        <p:xfrm>
          <a:off x="179512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4953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년간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978486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년간 내역 확인 화면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수입 버튼 클릭 시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화면으로 전환 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/>
                        <a:t>지출 합계와 마찬가지로 해당 년도의 수입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지출 합계를 확인할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그래프만 수입 그래프로 바뀐다</a:t>
                      </a:r>
                      <a:r>
                        <a:rPr lang="en-US" altLang="ko-KR" sz="140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버튼 클릭 시 홈 화면으로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827584" y="1844824"/>
            <a:ext cx="247145" cy="234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15595" y="1566678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85133" y="1670638"/>
            <a:ext cx="2711003" cy="449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42592" y="153277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31840" y="2132856"/>
            <a:ext cx="2592288" cy="924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131840" y="198884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20072" y="1884705"/>
            <a:ext cx="328951" cy="176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904686" y="1797513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4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601146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3" y="1700808"/>
            <a:ext cx="2515033" cy="447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2360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검색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검색 화면</a:t>
                      </a: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돋보기 버튼을 클릭하면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내역을 검색할 수 있는 검색 화면이다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검색 창에 검색 내역을 입력하면 그에 해당하는 검색 결과가 나타난다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숫자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문자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특수문자 모두 입력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검색 결과의 내역을 클릭 시 영수증 화면으로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아무것도 입력하지 않을 경우 검색 결과 창에 </a:t>
                      </a:r>
                      <a:r>
                        <a:rPr lang="en-US" altLang="ko-KR" sz="1400" dirty="0" smtClean="0"/>
                        <a:t>No Search Results</a:t>
                      </a:r>
                      <a:r>
                        <a:rPr lang="ko-KR" altLang="en-US" sz="1400" dirty="0" smtClean="0"/>
                        <a:t>라고 뜬다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버튼 클릭 시 </a:t>
                      </a:r>
                      <a:r>
                        <a:rPr lang="ko-KR" altLang="en-US" sz="1400" baseline="0" dirty="0" smtClean="0"/>
                        <a:t>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311239" y="1844824"/>
            <a:ext cx="244537" cy="266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045438" y="1716333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99815"/>
            <a:ext cx="2547615" cy="453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986349" y="1694654"/>
            <a:ext cx="2711003" cy="4542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15816" y="1556791"/>
            <a:ext cx="315386" cy="29110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59832" y="2132856"/>
            <a:ext cx="2547615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987824" y="1913757"/>
            <a:ext cx="315386" cy="29110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8" b="77014"/>
          <a:stretch/>
        </p:blipFill>
        <p:spPr bwMode="auto">
          <a:xfrm>
            <a:off x="2555776" y="3498112"/>
            <a:ext cx="2566987" cy="60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555776" y="3501008"/>
            <a:ext cx="2547615" cy="601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400218" y="3207005"/>
            <a:ext cx="315386" cy="29110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163827" y="1865169"/>
            <a:ext cx="344277" cy="193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859646" y="1719615"/>
            <a:ext cx="315386" cy="29110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59832" y="2420888"/>
            <a:ext cx="2547615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71800" y="2417813"/>
            <a:ext cx="315386" cy="29110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00807"/>
            <a:ext cx="2504137" cy="446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3" y="1700808"/>
            <a:ext cx="2515033" cy="447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564397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67466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26826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톱니바퀴 버튼 클릭 시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화면으로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환경 설정 화면이다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뒤로</a:t>
                      </a:r>
                      <a:r>
                        <a:rPr lang="ko-KR" altLang="en-US" sz="1400" baseline="0" dirty="0" smtClean="0"/>
                        <a:t> 버튼</a:t>
                      </a:r>
                      <a:r>
                        <a:rPr lang="ko-KR" altLang="en-US" sz="1400" dirty="0" smtClean="0"/>
                        <a:t> 클릭 시 홈 화면으로</a:t>
                      </a:r>
                      <a:r>
                        <a:rPr lang="ko-KR" altLang="en-US" sz="1400" baseline="0" dirty="0" smtClean="0"/>
                        <a:t> 돌아간다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2483768" y="5848819"/>
            <a:ext cx="400958" cy="31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521640" y="5560787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00286" y="1670638"/>
            <a:ext cx="2535692" cy="449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60470" y="148478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62930" y="1820808"/>
            <a:ext cx="400958" cy="31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541031" y="1820808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0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521926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93"/>
          <a:stretch/>
        </p:blipFill>
        <p:spPr bwMode="auto">
          <a:xfrm>
            <a:off x="3131840" y="1700808"/>
            <a:ext cx="2304377" cy="172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7"/>
            <a:ext cx="2504137" cy="446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34020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17358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baseline="0" dirty="0" smtClean="0"/>
                        <a:t>카드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err="1" smtClean="0"/>
                        <a:t>신용카드란을</a:t>
                      </a:r>
                      <a:r>
                        <a:rPr lang="ko-KR" altLang="en-US" sz="1400" dirty="0" smtClean="0"/>
                        <a:t> 클릭하면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화면으로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신용카드를 추가하고 수정할 수 있는 화면이다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dirty="0" smtClean="0"/>
                        <a:t>+ </a:t>
                      </a:r>
                      <a:r>
                        <a:rPr lang="ko-KR" altLang="en-US" sz="1400" dirty="0" smtClean="0"/>
                        <a:t>버튼을 누르면 </a:t>
                      </a:r>
                      <a:r>
                        <a:rPr lang="en-US" altLang="ko-KR" sz="1400" dirty="0" smtClean="0"/>
                        <a:t>4</a:t>
                      </a:r>
                      <a:r>
                        <a:rPr lang="ko-KR" altLang="en-US" sz="1400" dirty="0" smtClean="0"/>
                        <a:t>번 화면으로 전환된다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신용카드를 추가할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이름입력은 숫자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문자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특수문자 모두 가능하지만 카드 아이콘은 클릭 할 수 없다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카드 목록</a:t>
                      </a:r>
                      <a:r>
                        <a:rPr lang="ko-KR" altLang="en-US" sz="1400" baseline="0" dirty="0" smtClean="0"/>
                        <a:t> 중 하나를 클릭 시 </a:t>
                      </a:r>
                      <a:r>
                        <a:rPr lang="en-US" altLang="ko-KR" sz="1400" baseline="0" dirty="0" smtClean="0"/>
                        <a:t>7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카드 이름을 수정할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/>
                        <a:t>이름입력은 숫자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문자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특수문자 모두 가능하지만 카드 아이콘은 클릭 할 수 없다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/>
                        <a:t>체크카드는 신용카드와 같다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사용여부를 설정할 수 있다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 flipH="1">
            <a:off x="408445" y="4694999"/>
            <a:ext cx="2435363" cy="234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15616" y="4550813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00286" y="1670639"/>
            <a:ext cx="2335810" cy="1758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60470" y="148478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43"/>
          <a:stretch/>
        </p:blipFill>
        <p:spPr bwMode="auto">
          <a:xfrm>
            <a:off x="3433848" y="2865820"/>
            <a:ext cx="2304377" cy="1931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448183" y="2865820"/>
            <a:ext cx="2335810" cy="1758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89749" y="1847715"/>
            <a:ext cx="273859" cy="213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760670" y="1739827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47864" y="270892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07801" y="3410578"/>
            <a:ext cx="1842392" cy="666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500264" y="3140968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816454" y="207927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99"/>
          <a:stretch/>
        </p:blipFill>
        <p:spPr bwMode="auto">
          <a:xfrm>
            <a:off x="3053869" y="4365104"/>
            <a:ext cx="231021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3028278" y="4365104"/>
            <a:ext cx="2335810" cy="1758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167369" y="4922746"/>
            <a:ext cx="1842392" cy="666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059832" y="465313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 flipH="1">
            <a:off x="3183439" y="2123024"/>
            <a:ext cx="2213966" cy="283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915816" y="4221088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 flipH="1">
            <a:off x="395536" y="5013176"/>
            <a:ext cx="2435363" cy="257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15616" y="501317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1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633" y="1739827"/>
            <a:ext cx="2482229" cy="442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02437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7"/>
            <a:ext cx="2504137" cy="446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387320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708763"/>
              </p:ext>
            </p:extLst>
          </p:nvPr>
        </p:nvGraphicFramePr>
        <p:xfrm>
          <a:off x="6012160" y="1397000"/>
          <a:ext cx="2952328" cy="528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54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1776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지출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입금 카테고리를 클릭하면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입금 카테고리를 추가하고 수정하고 정렬할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 flipH="1">
            <a:off x="408443" y="4149080"/>
            <a:ext cx="2435363" cy="576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15616" y="393083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28278" y="1739827"/>
            <a:ext cx="2518584" cy="4383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60470" y="148478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3149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72815"/>
            <a:ext cx="2208937" cy="3934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7" y="1739827"/>
            <a:ext cx="2482229" cy="442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64752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726277"/>
              </p:ext>
            </p:extLst>
          </p:nvPr>
        </p:nvGraphicFramePr>
        <p:xfrm>
          <a:off x="6012160" y="1397000"/>
          <a:ext cx="2952328" cy="528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54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1776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지출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입금 카테고리를 클릭하면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입금 카테고리를 추가하고 수정하고 정렬할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이름 수정은 숫자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문자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특수문자 모두 가능하다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아이콘을 클릭 시에는 아이콘을 선택할 수 있는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버튼들을 누르면 입금 카테고리를 추가할 수 있는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 flipH="1">
            <a:off x="344528" y="2190463"/>
            <a:ext cx="2643296" cy="316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52158" y="210961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03848" y="1772816"/>
            <a:ext cx="2208937" cy="3934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51089" y="1499175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flipH="1">
            <a:off x="3356454" y="2208763"/>
            <a:ext cx="1863618" cy="722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03489" y="198884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555776" y="1905633"/>
            <a:ext cx="260650" cy="2380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 flipV="1">
            <a:off x="4124571" y="5157192"/>
            <a:ext cx="338374" cy="3485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꺾인 연결선 2"/>
          <p:cNvCxnSpPr>
            <a:stCxn id="19" idx="4"/>
            <a:endCxn id="20" idx="2"/>
          </p:cNvCxnSpPr>
          <p:nvPr/>
        </p:nvCxnSpPr>
        <p:spPr>
          <a:xfrm rot="16200000" flipH="1">
            <a:off x="1811449" y="3018328"/>
            <a:ext cx="3187775" cy="143847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5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12"/>
          <a:stretch/>
        </p:blipFill>
        <p:spPr bwMode="auto">
          <a:xfrm>
            <a:off x="323528" y="5188578"/>
            <a:ext cx="2480476" cy="140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 flipH="1">
            <a:off x="323528" y="5188578"/>
            <a:ext cx="2480476" cy="1408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00430" y="51571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3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089" y="1684643"/>
            <a:ext cx="1504967" cy="2680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8225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3216"/>
            <a:ext cx="2487402" cy="44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08710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62"/>
              </p:ext>
            </p:extLst>
          </p:nvPr>
        </p:nvGraphicFramePr>
        <p:xfrm>
          <a:off x="6012160" y="1397000"/>
          <a:ext cx="2952328" cy="528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54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1776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지출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수정 화면에서 휴지통 버튼을 클릭 시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팝업 창이 뜬다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/>
                        <a:t>전체 삭제 클릭 시 내역과 카테고리가 모두 삭제되고 지출 카테고리 화면으로 전환된다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다른 카테고리로 내역 이동을 클릭 시 </a:t>
                      </a:r>
                      <a:r>
                        <a:rPr lang="en-US" altLang="ko-KR" sz="1400" baseline="0" dirty="0" smtClean="0"/>
                        <a:t>3</a:t>
                      </a:r>
                      <a:r>
                        <a:rPr lang="ko-KR" altLang="en-US" sz="1400" baseline="0" dirty="0" smtClean="0"/>
                        <a:t>번 </a:t>
                      </a:r>
                      <a:r>
                        <a:rPr lang="ko-KR" altLang="en-US" sz="1400" baseline="0" dirty="0" err="1" smtClean="0"/>
                        <a:t>팝업창이</a:t>
                      </a:r>
                      <a:r>
                        <a:rPr lang="ko-KR" altLang="en-US" sz="1400" baseline="0" dirty="0" smtClean="0"/>
                        <a:t> 뜬다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내역을 이동시킬 카테고리를 선택하여 클릭한다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중복 클릭은 불가하고 하나를 클릭 시 </a:t>
                      </a:r>
                      <a:r>
                        <a:rPr lang="en-US" altLang="ko-KR" sz="1400" baseline="0" dirty="0" smtClean="0"/>
                        <a:t>4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지출 카테고리로 돌아오고 실행되었습니다 라는 창이 뜬다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 flipH="1">
            <a:off x="2555776" y="1831299"/>
            <a:ext cx="344276" cy="29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240390" y="1831299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67488" y="1684643"/>
            <a:ext cx="1504967" cy="2680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68182" y="422686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56"/>
          <a:stretch/>
        </p:blipFill>
        <p:spPr bwMode="auto">
          <a:xfrm>
            <a:off x="443516" y="4514894"/>
            <a:ext cx="2399758" cy="150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2" b="23959"/>
          <a:stretch/>
        </p:blipFill>
        <p:spPr bwMode="auto">
          <a:xfrm>
            <a:off x="3312711" y="4653136"/>
            <a:ext cx="1979369" cy="1478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20044" y="4508238"/>
            <a:ext cx="2423764" cy="151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60666" y="4580246"/>
            <a:ext cx="2203422" cy="151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392518" y="162880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131840" y="436510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77222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3216"/>
            <a:ext cx="2487402" cy="44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6008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020243"/>
              </p:ext>
            </p:extLst>
          </p:nvPr>
        </p:nvGraphicFramePr>
        <p:xfrm>
          <a:off x="6012160" y="1397000"/>
          <a:ext cx="2952328" cy="528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54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1776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지출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수정 화면에서 휴지통 버튼을 클릭 시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팝업 창이 뜬다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/>
                        <a:t>전체 삭제 클릭 시 내역과 카테고리가 모두 삭제되고 지출 카테고리 화면으로 전환된다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다른 카테고리로 내역 이동을 클릭 시 </a:t>
                      </a:r>
                      <a:r>
                        <a:rPr lang="en-US" altLang="ko-KR" sz="1400" baseline="0" dirty="0" smtClean="0"/>
                        <a:t>3</a:t>
                      </a:r>
                      <a:r>
                        <a:rPr lang="ko-KR" altLang="en-US" sz="1400" baseline="0" dirty="0" smtClean="0"/>
                        <a:t>번 </a:t>
                      </a:r>
                      <a:r>
                        <a:rPr lang="ko-KR" altLang="en-US" sz="1400" baseline="0" dirty="0" err="1" smtClean="0"/>
                        <a:t>팝업창이</a:t>
                      </a:r>
                      <a:r>
                        <a:rPr lang="ko-KR" altLang="en-US" sz="1400" baseline="0" dirty="0" smtClean="0"/>
                        <a:t> 뜬다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내역을 이동시킬 카테고리를 선택하여 클릭한다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중복 클릭은 불가하고 하나를 클릭 시 </a:t>
                      </a:r>
                      <a:r>
                        <a:rPr lang="en-US" altLang="ko-KR" sz="1400" baseline="0" dirty="0" smtClean="0"/>
                        <a:t>4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지출 카테고리로 돌아오고 실행되었습니다 라는 창이 뜬다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2240390" y="1831299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60666" y="4580246"/>
            <a:ext cx="2203422" cy="151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392518" y="162880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9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48298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98"/>
          <a:stretch/>
        </p:blipFill>
        <p:spPr bwMode="auto">
          <a:xfrm>
            <a:off x="3035545" y="1665940"/>
            <a:ext cx="2544567" cy="176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7"/>
            <a:ext cx="2504137" cy="446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72903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85684"/>
              </p:ext>
            </p:extLst>
          </p:nvPr>
        </p:nvGraphicFramePr>
        <p:xfrm>
          <a:off x="6012160" y="1397000"/>
          <a:ext cx="2952328" cy="528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54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1776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baseline="0" dirty="0" smtClean="0"/>
                        <a:t>Default</a:t>
                      </a:r>
                      <a:r>
                        <a:rPr lang="ko-KR" altLang="en-US" sz="1400" baseline="0" dirty="0" smtClean="0"/>
                        <a:t>를 클릭하면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색상과 통화를 추가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수정할 수 있는 화면이다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내역을 클릭 시 </a:t>
                      </a:r>
                      <a:r>
                        <a:rPr lang="en-US" altLang="ko-KR" sz="1400" baseline="0" dirty="0" smtClean="0"/>
                        <a:t>3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내역을 클릭 시 수정할 수 있는 화면으로 전환된다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이름은 숫자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문자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특수문자 모두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 flipH="1">
            <a:off x="395536" y="3212976"/>
            <a:ext cx="2435363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5017" y="306896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28278" y="1628800"/>
            <a:ext cx="2551834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60470" y="148478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30"/>
          <a:stretch/>
        </p:blipFill>
        <p:spPr bwMode="auto">
          <a:xfrm>
            <a:off x="3009545" y="3517833"/>
            <a:ext cx="2570567" cy="199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028278" y="3501008"/>
            <a:ext cx="2551834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987824" y="342900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1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36" y="3657442"/>
            <a:ext cx="1556712" cy="277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743843"/>
            <a:ext cx="1892291" cy="337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30"/>
          <a:stretch/>
        </p:blipFill>
        <p:spPr bwMode="auto">
          <a:xfrm>
            <a:off x="323528" y="1673081"/>
            <a:ext cx="2570567" cy="199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05793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4905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723040"/>
              </p:ext>
            </p:extLst>
          </p:nvPr>
        </p:nvGraphicFramePr>
        <p:xfrm>
          <a:off x="6012160" y="1397000"/>
          <a:ext cx="2952328" cy="528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54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1776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이름은 숫자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문자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 문자 모두 입력 가능하다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클릭 시 색상 목록이 뜨고 하나를 클릭하여 수정할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중복 클릭은 불가하다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통화를 클릭 시 통화 목록이 뜨고 하나를 클릭하여 수정할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중복 클릭은 불가하다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 flipH="1">
            <a:off x="462853" y="2303057"/>
            <a:ext cx="2012696" cy="261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05160" y="198884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63888" y="1743842"/>
            <a:ext cx="1892291" cy="3557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78220" y="3645024"/>
            <a:ext cx="1627602" cy="2920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H="1">
            <a:off x="467544" y="2639567"/>
            <a:ext cx="2012696" cy="510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H="1">
            <a:off x="471072" y="3212976"/>
            <a:ext cx="2012696" cy="261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79512" y="263691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51520" y="335699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17" idx="1"/>
          </p:cNvCxnSpPr>
          <p:nvPr/>
        </p:nvCxnSpPr>
        <p:spPr>
          <a:xfrm flipV="1">
            <a:off x="2480240" y="2894700"/>
            <a:ext cx="108364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1600" y="3462153"/>
            <a:ext cx="606620" cy="9749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86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12527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157136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 내역 입력 화면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날짜를 클릭 시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27772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85118"/>
            <a:ext cx="2546545" cy="453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376" y="1700808"/>
            <a:ext cx="2537736" cy="451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3528" y="1916832"/>
            <a:ext cx="9361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7624" y="1880828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2376" y="1685118"/>
            <a:ext cx="2537736" cy="453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98360" y="154110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7"/>
            <a:ext cx="2577038" cy="458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694005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7"/>
            <a:ext cx="2504137" cy="446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44913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717552"/>
              </p:ext>
            </p:extLst>
          </p:nvPr>
        </p:nvGraphicFramePr>
        <p:xfrm>
          <a:off x="6012160" y="1397000"/>
          <a:ext cx="2952328" cy="528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54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1776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endParaRPr lang="en-US" altLang="ko-KR" sz="14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설정을 클릭 시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여러 가지 속성을 설정할 수 있는 화면이다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 flipH="1">
            <a:off x="408442" y="2780928"/>
            <a:ext cx="2435363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57923" y="263691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flipH="1">
            <a:off x="3059832" y="1665425"/>
            <a:ext cx="2577038" cy="4625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60470" y="148478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5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62" y="1681226"/>
            <a:ext cx="2499721" cy="4556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0227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7411"/>
            <a:ext cx="2577038" cy="458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862432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04659"/>
              </p:ext>
            </p:extLst>
          </p:nvPr>
        </p:nvGraphicFramePr>
        <p:xfrm>
          <a:off x="6012160" y="1397000"/>
          <a:ext cx="2952328" cy="528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54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1776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endParaRPr lang="en-US" altLang="ko-KR" sz="14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월 시작일자를 누르면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시작일자를 선택할 수 있는 화면이다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상하로 </a:t>
                      </a:r>
                      <a:r>
                        <a:rPr lang="ko-KR" altLang="en-US" sz="1400" baseline="0" dirty="0" err="1" smtClean="0"/>
                        <a:t>스크롤하여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31</a:t>
                      </a:r>
                      <a:r>
                        <a:rPr lang="ko-KR" altLang="en-US" sz="1400" baseline="0" dirty="0" smtClean="0"/>
                        <a:t>일까지 선택 가능하다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설정 버튼을 누르면 이전화면으로 돌아간다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주 시작요일을 일요일 혹은 월요일로 설정할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여러 속성들을 설정할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클릭 시 정말로 삭제하시겠습니까</a:t>
                      </a:r>
                      <a:r>
                        <a:rPr lang="en-US" altLang="ko-KR" sz="1400" baseline="0" dirty="0" smtClean="0"/>
                        <a:t>? </a:t>
                      </a:r>
                      <a:r>
                        <a:rPr lang="ko-KR" altLang="en-US" sz="1400" baseline="0" dirty="0" smtClean="0"/>
                        <a:t>라는 </a:t>
                      </a:r>
                      <a:r>
                        <a:rPr lang="ko-KR" altLang="en-US" sz="1400" baseline="0" dirty="0" err="1" smtClean="0"/>
                        <a:t>팝업창이</a:t>
                      </a:r>
                      <a:r>
                        <a:rPr lang="ko-KR" altLang="en-US" sz="1400" baseline="0" dirty="0" smtClean="0"/>
                        <a:t> 뜬다</a:t>
                      </a:r>
                      <a:r>
                        <a:rPr lang="en-US" altLang="ko-KR" sz="1400" baseline="0" dirty="0" smtClean="0"/>
                        <a:t>. 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 flipH="1">
            <a:off x="408444" y="2348880"/>
            <a:ext cx="2552025" cy="238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16254" y="220486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flipH="1">
            <a:off x="3118162" y="1665425"/>
            <a:ext cx="2518708" cy="4571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60470" y="148478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395536" y="2648814"/>
            <a:ext cx="2552025" cy="238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H="1">
            <a:off x="395536" y="3533143"/>
            <a:ext cx="2552025" cy="903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88262" y="263691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7843" y="3389127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flipH="1">
            <a:off x="395536" y="5773433"/>
            <a:ext cx="2552025" cy="463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1520" y="551723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44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58453"/>
            <a:ext cx="2570839" cy="457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21497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7411"/>
            <a:ext cx="2577038" cy="458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713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62246"/>
              </p:ext>
            </p:extLst>
          </p:nvPr>
        </p:nvGraphicFramePr>
        <p:xfrm>
          <a:off x="6012160" y="1397000"/>
          <a:ext cx="2952328" cy="528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54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1776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endParaRPr lang="en-US" altLang="ko-KR" sz="14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err="1" smtClean="0"/>
                        <a:t>알람</a:t>
                      </a:r>
                      <a:r>
                        <a:rPr lang="ko-KR" altLang="en-US" sz="1400" baseline="0" dirty="0" smtClean="0"/>
                        <a:t> 사용 </a:t>
                      </a:r>
                      <a:r>
                        <a:rPr lang="ko-KR" altLang="en-US" sz="1400" baseline="0" dirty="0" err="1" smtClean="0"/>
                        <a:t>란을</a:t>
                      </a:r>
                      <a:r>
                        <a:rPr lang="ko-KR" altLang="en-US" sz="1400" baseline="0" dirty="0" smtClean="0"/>
                        <a:t> 클릭 시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시간을 설정할 수 있는 화면으로 오전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오후</a:t>
                      </a:r>
                      <a:r>
                        <a:rPr lang="en-US" altLang="ko-KR" sz="1400" baseline="0" dirty="0" smtClean="0"/>
                        <a:t>, 1 ~ 12, 00 ~ 50 </a:t>
                      </a:r>
                      <a:r>
                        <a:rPr lang="ko-KR" altLang="en-US" sz="1400" baseline="0" dirty="0" smtClean="0"/>
                        <a:t>으로 설정이 가능하다</a:t>
                      </a:r>
                      <a:r>
                        <a:rPr lang="en-US" altLang="ko-KR" sz="1400" baseline="0" dirty="0" smtClean="0"/>
                        <a:t>.  </a:t>
                      </a:r>
                      <a:r>
                        <a:rPr lang="ko-KR" altLang="en-US" sz="1400" baseline="0" dirty="0" smtClean="0"/>
                        <a:t>설정 버튼 클릭 시 이전화면으로 돌아간다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 flipH="1">
            <a:off x="3118161" y="1665425"/>
            <a:ext cx="2584517" cy="4571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60470" y="148478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395536" y="3212976"/>
            <a:ext cx="2552025" cy="316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60270" y="2996952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00" y="1690940"/>
            <a:ext cx="2593028" cy="4618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7797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7411"/>
            <a:ext cx="2577038" cy="458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21364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89812"/>
              </p:ext>
            </p:extLst>
          </p:nvPr>
        </p:nvGraphicFramePr>
        <p:xfrm>
          <a:off x="6012160" y="1397000"/>
          <a:ext cx="2952328" cy="528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54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1776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endParaRPr lang="en-US" altLang="ko-KR" sz="14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비밀번호 설정 </a:t>
                      </a:r>
                      <a:r>
                        <a:rPr lang="ko-KR" altLang="en-US" sz="1400" baseline="0" dirty="0" err="1" smtClean="0"/>
                        <a:t>란을</a:t>
                      </a:r>
                      <a:r>
                        <a:rPr lang="ko-KR" altLang="en-US" sz="1400" baseline="0" dirty="0" smtClean="0"/>
                        <a:t> 클릭 시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암호 잠금 여부를 설정할 수 있고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암호를 변경할 수 있고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터치 아이디 사용 여부를 설정할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 flipH="1">
            <a:off x="3118161" y="1665425"/>
            <a:ext cx="2584517" cy="4571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60470" y="148478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395536" y="2924944"/>
            <a:ext cx="2552025" cy="316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60270" y="270892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9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167851" y="1665425"/>
            <a:ext cx="2416527" cy="215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531967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90940"/>
            <a:ext cx="2593028" cy="4618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61632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 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312990"/>
              </p:ext>
            </p:extLst>
          </p:nvPr>
        </p:nvGraphicFramePr>
        <p:xfrm>
          <a:off x="6012160" y="1397000"/>
          <a:ext cx="2952328" cy="528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54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1776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환경 설정 화면 </a:t>
                      </a:r>
                      <a:endParaRPr lang="en-US" altLang="ko-KR" sz="14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암호 변경 </a:t>
                      </a:r>
                      <a:r>
                        <a:rPr lang="ko-KR" altLang="en-US" sz="1400" baseline="0" dirty="0" err="1" smtClean="0"/>
                        <a:t>란을</a:t>
                      </a:r>
                      <a:r>
                        <a:rPr lang="ko-KR" altLang="en-US" sz="1400" baseline="0" dirty="0" smtClean="0"/>
                        <a:t> 클릭 시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새로운 암호를 숫자로만 입력 가능하다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암호를 입력 시 </a:t>
                      </a:r>
                      <a:r>
                        <a:rPr lang="en-US" altLang="ko-KR" sz="1400" baseline="0" dirty="0" smtClean="0"/>
                        <a:t>3</a:t>
                      </a:r>
                      <a:r>
                        <a:rPr lang="ko-KR" altLang="en-US" sz="1400" baseline="0" dirty="0" err="1" smtClean="0"/>
                        <a:t>번화면으로</a:t>
                      </a:r>
                      <a:r>
                        <a:rPr lang="ko-KR" altLang="en-US" sz="1400" baseline="0" dirty="0" smtClean="0"/>
                        <a:t>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확인을 위해 한번 더 입력해 주세요 라는 화면으로 전환되고 한번 더 입력하게 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err="1" smtClean="0"/>
                        <a:t>입력시</a:t>
                      </a:r>
                      <a:r>
                        <a:rPr lang="ko-KR" altLang="en-US" sz="1400" baseline="0" dirty="0" smtClean="0"/>
                        <a:t> 암호는 비공개로 보여준다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 flipH="1">
            <a:off x="3118160" y="1665425"/>
            <a:ext cx="2466217" cy="1835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60470" y="1484784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395536" y="2924944"/>
            <a:ext cx="2552025" cy="316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60270" y="2708920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75"/>
          <a:stretch/>
        </p:blipFill>
        <p:spPr bwMode="auto">
          <a:xfrm>
            <a:off x="3164993" y="4077072"/>
            <a:ext cx="2517017" cy="1888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 flipH="1">
            <a:off x="3203848" y="4077072"/>
            <a:ext cx="2466217" cy="1835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112870" y="3933056"/>
            <a:ext cx="315386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28936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99414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내역 입력 시 날짜 선택 화면 </a:t>
                      </a:r>
                      <a:endParaRPr lang="en-US" altLang="ko-KR" sz="14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기본 값으로 오늘 날짜에 파란색</a:t>
                      </a:r>
                      <a:r>
                        <a:rPr lang="ko-KR" altLang="en-US" sz="1400" baseline="0" dirty="0" smtClean="0"/>
                        <a:t> 바탕으로 표시가 되어있다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dirty="0" smtClean="0"/>
                        <a:t>&lt;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버튼 클릭 시 </a:t>
                      </a:r>
                      <a:r>
                        <a:rPr lang="en-US" altLang="ko-KR" sz="1400" baseline="0" dirty="0" smtClean="0"/>
                        <a:t>3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지난 달의 달력이 나타난다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6242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2537736" cy="451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395536" y="155679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909" y="1700808"/>
            <a:ext cx="2517203" cy="448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03777" y="1880828"/>
            <a:ext cx="282538" cy="206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42376" y="1685119"/>
            <a:ext cx="2537736" cy="2391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87824" y="154110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5576" y="4121462"/>
            <a:ext cx="348363" cy="387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34221" y="3933057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7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5550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318797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내역 입력 시 날짜 선택 화면 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baseline="0" dirty="0" smtClean="0"/>
                        <a:t>&gt; </a:t>
                      </a:r>
                      <a:r>
                        <a:rPr lang="ko-KR" altLang="en-US" sz="1400" baseline="0" dirty="0" smtClean="0"/>
                        <a:t>버튼 클릭 시 </a:t>
                      </a:r>
                      <a:r>
                        <a:rPr lang="en-US" altLang="ko-KR" sz="1400" baseline="0" dirty="0" smtClean="0"/>
                        <a:t>2</a:t>
                      </a:r>
                      <a:r>
                        <a:rPr lang="ko-KR" altLang="en-US" sz="1400" baseline="0" dirty="0" smtClean="0"/>
                        <a:t>번 화면으로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다음 달의 달력이 나타난다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857785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426" y="1700808"/>
            <a:ext cx="2537736" cy="451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13" y="1700808"/>
            <a:ext cx="2517203" cy="448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2593069" y="1530717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01310" y="1854753"/>
            <a:ext cx="282538" cy="206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42376" y="1685119"/>
            <a:ext cx="2537736" cy="2391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87824" y="154110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5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47876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입력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김예은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876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입금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내역 입력 화면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다른 날짜를 클릭할 시 클릭된 날짜는 청록색으로 바뀌고 오늘 날짜는 회색으로 바뀐다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버튼을 클릭하면 </a:t>
                      </a:r>
                      <a:r>
                        <a:rPr lang="en-US" altLang="ko-KR" sz="1400" baseline="0" dirty="0" smtClean="0"/>
                        <a:t>3</a:t>
                      </a:r>
                      <a:r>
                        <a:rPr lang="ko-KR" altLang="en-US" sz="1400" baseline="0" dirty="0" smtClean="0"/>
                        <a:t>번 화면으로 화면이 전환된다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내역을 입력하는 화면이다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baseline="0" dirty="0" smtClean="0"/>
                        <a:t>날짜가 바뀜을 확인할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endParaRPr lang="en-US" altLang="ko-KR" sz="1400" baseline="0" dirty="0" smtClean="0"/>
                    </a:p>
                    <a:p>
                      <a:pPr marL="342900" indent="-342900" latinLnBrk="1">
                        <a:buFontTx/>
                        <a:buAutoNum type="arabicPeriod"/>
                      </a:pPr>
                      <a:r>
                        <a:rPr lang="ko-KR" altLang="en-US" sz="1400" dirty="0" smtClean="0"/>
                        <a:t>버튼을 클릭하면</a:t>
                      </a:r>
                      <a:r>
                        <a:rPr lang="en-US" altLang="ko-KR" sz="1400" baseline="0" dirty="0" smtClean="0"/>
                        <a:t> 3</a:t>
                      </a:r>
                      <a:r>
                        <a:rPr lang="ko-KR" altLang="en-US" sz="1400" baseline="0" dirty="0" smtClean="0"/>
                        <a:t>번 화면으로 전환되지만 날짜는 바뀌지 않는다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72575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7" y="1700808"/>
            <a:ext cx="2523609" cy="449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12712"/>
            <a:ext cx="2419086" cy="430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05002" y="4109882"/>
            <a:ext cx="708254" cy="358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339752" y="479715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79512" y="3933056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15616" y="4774228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7584" y="4987020"/>
            <a:ext cx="383371" cy="3485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076058" y="4987020"/>
            <a:ext cx="383371" cy="383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31840" y="1916832"/>
            <a:ext cx="9361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995936" y="1880828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59832" y="1712712"/>
            <a:ext cx="2419086" cy="4308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987824" y="155679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37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</TotalTime>
  <Words>3535</Words>
  <Application>Microsoft Office PowerPoint</Application>
  <PresentationFormat>화면 슬라이드 쇼(4:3)</PresentationFormat>
  <Paragraphs>1463</Paragraphs>
  <Slides>64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EUN KIM</dc:creator>
  <cp:lastModifiedBy>박동익</cp:lastModifiedBy>
  <cp:revision>110</cp:revision>
  <cp:lastPrinted>2016-11-01T12:55:15Z</cp:lastPrinted>
  <dcterms:created xsi:type="dcterms:W3CDTF">2016-10-25T01:22:12Z</dcterms:created>
  <dcterms:modified xsi:type="dcterms:W3CDTF">2016-11-01T16:46:37Z</dcterms:modified>
</cp:coreProperties>
</file>